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74" r:id="rId2"/>
    <p:sldId id="256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109" d="100"/>
          <a:sy n="109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CBBCF-9416-43D6-86B5-E33B8E6C284A}" type="datetimeFigureOut">
              <a:rPr lang="en-US" smtClean="0"/>
              <a:t>12/11/2017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90928-35B4-4ED4-B976-0830EEAA68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0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/>
              <a:t>help them 	get through a stressful day by listening, release 	them from clerical work, send them to observe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Assist in linking theory &amp; practice, connecting 	varied knowledge from varied sources,  	reflecting on their own and students’ learning</a:t>
            </a:r>
          </a:p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90928-35B4-4ED4-B976-0830EEAA685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0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73EF3F-F69F-4165-B02D-01E295297E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348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BD06D-68B9-4733-A058-E8C166F42A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182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1F33-089D-4A38-B0D1-A591B4776D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772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325EE-AD23-41A5-B549-EBBB646B48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467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3C7EF-43FD-4479-AD3E-384AF7FCAE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91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65944-F59C-4FE9-ADC5-E58D2D63A9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468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1C08C-7E84-4D24-838C-2421620362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257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F9B7F-5861-4167-B11C-9319ADCC0E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874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D047-7A23-45E7-840C-2B13611C36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013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145F-C689-4E5C-8EE2-B4F105EC48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906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44EBE-1C57-445B-9A42-BFBE0D1613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327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783898A-887C-4EAA-9CC5-84AF386629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fbowles@uark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 descr="C:\Documents and Settings\fbowles\Local Settings\Temporary Internet Files\Content.IE5\NXK37L5E\MCj034389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685799"/>
            <a:ext cx="1888114" cy="99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4" descr="C:\Documents and Settings\fbowles\Local Settings\Temporary Internet Files\Content.IE5\80VZZL5B\MCj0174651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72000"/>
            <a:ext cx="18176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" descr="C:\Documents and Settings\fbowles\Local Settings\Temporary Internet Files\Content.IE5\3HF3GTCY\MCj0174217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09800"/>
            <a:ext cx="1836738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C:\Documents and Settings\fbowles\Local Settings\Temporary Internet Files\Content.IE5\ND363PLJ\MCj0104790000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2819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C:\Documents and Settings\fbowles\Local Settings\Temporary Internet Files\Content.IE5\28GLN3JC\MCj010461000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5" y="2057400"/>
            <a:ext cx="18303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C:\Documents and Settings\fbowles\Local Settings\Temporary Internet Files\Content.IE5\80VZZL5B\MCj0104810000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09600"/>
            <a:ext cx="27781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9" descr="C:\Documents and Settings\fbowles\Local Settings\Temporary Internet Files\Content.IE5\3HF3GTCY\MCj0104832000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22780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0" descr="C:\Documents and Settings\fbowles\Local Settings\Temporary Internet Files\Content.IE5\46VULCVL\MCj01048520000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0" y="1843088"/>
            <a:ext cx="2068513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2795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Definitions of Supervision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47800"/>
            <a:ext cx="800735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 “…an organizational responsibility and function focused upon the assessment and refinement of current practices” (Goldsberry, 1988, p.1).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defRPr/>
            </a:pPr>
            <a:r>
              <a:rPr lang="en-US" sz="2800" b="1" dirty="0" smtClean="0"/>
              <a:t>“…an ongoing process of teacher education </a:t>
            </a:r>
            <a:r>
              <a:rPr lang="en-US" sz="2800" b="1" dirty="0" smtClean="0"/>
              <a:t>in </a:t>
            </a:r>
            <a:r>
              <a:rPr lang="en-US" sz="2800" b="1" dirty="0" smtClean="0"/>
              <a:t>which the supervisor observes what goes on in the teacher’s classroom with an eye toward the goal of improved instruction” (Gebhard, 1990, p.1).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Supervisor’s Role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“…to provide the means for teachers to </a:t>
            </a:r>
            <a:r>
              <a:rPr lang="en-US" sz="2800" b="1" i="1" dirty="0" smtClean="0">
                <a:latin typeface="Book Antiqua" pitchFamily="18" charset="0"/>
              </a:rPr>
              <a:t>reflect</a:t>
            </a:r>
            <a:r>
              <a:rPr lang="en-US" sz="2800" dirty="0" smtClean="0">
                <a:latin typeface="Book Antiqua" pitchFamily="18" charset="0"/>
              </a:rPr>
              <a:t> on and work through problems in their teaching;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to furnish opportunities for teachers to </a:t>
            </a:r>
            <a:r>
              <a:rPr lang="en-US" sz="2800" i="1" dirty="0" smtClean="0">
                <a:latin typeface="Book Antiqua" pitchFamily="18" charset="0"/>
              </a:rPr>
              <a:t>explore</a:t>
            </a:r>
            <a:r>
              <a:rPr lang="en-US" sz="2800" dirty="0" smtClean="0">
                <a:latin typeface="Book Antiqua" pitchFamily="18" charset="0"/>
              </a:rPr>
              <a:t> new teaching possibilities;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and to afford teachers chances to </a:t>
            </a:r>
            <a:r>
              <a:rPr lang="en-US" sz="2800" b="1" i="1" dirty="0" smtClean="0">
                <a:latin typeface="Book Antiqua" pitchFamily="18" charset="0"/>
              </a:rPr>
              <a:t>acquire</a:t>
            </a:r>
            <a:r>
              <a:rPr lang="en-US" sz="2800" dirty="0" smtClean="0">
                <a:latin typeface="Book Antiqua" pitchFamily="18" charset="0"/>
              </a:rPr>
              <a:t> knowledge about teaching and to </a:t>
            </a:r>
            <a:r>
              <a:rPr lang="en-US" sz="2800" b="1" i="1" dirty="0" smtClean="0">
                <a:latin typeface="Book Antiqua" pitchFamily="18" charset="0"/>
              </a:rPr>
              <a:t>develop</a:t>
            </a:r>
            <a:r>
              <a:rPr lang="en-US" sz="2800" dirty="0" smtClean="0">
                <a:latin typeface="Book Antiqua" pitchFamily="18" charset="0"/>
              </a:rPr>
              <a:t> their own theory of teaching”</a:t>
            </a:r>
            <a:r>
              <a:rPr lang="en-US" sz="2000" dirty="0" smtClean="0">
                <a:latin typeface="Book Antiqua" pitchFamily="18" charset="0"/>
              </a:rPr>
              <a:t> </a:t>
            </a:r>
            <a:endParaRPr lang="en-US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latin typeface="Book Antiqua" pitchFamily="18" charset="0"/>
              </a:rPr>
              <a:t>(Gebhard, 1990, p.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What Supervisor’s Do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371600"/>
            <a:ext cx="800735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Serve as ambassador of MAT program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Help interns make connections between the material in their pedagogy classes and the classroom context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Provide constructive feedback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Promote professional development of interns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Book Antiqua" pitchFamily="18" charset="0"/>
              </a:rPr>
              <a:t>Provide a summative evaluation of interns’ preparedness to enter the profession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Book Antiqua" pitchFamily="18" charset="0"/>
              </a:rPr>
              <a:t>*Bailey, 2006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References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Bailey, K.M. (2006). </a:t>
            </a:r>
            <a:r>
              <a:rPr lang="en-US" sz="2000" i="1" dirty="0" smtClean="0"/>
              <a:t>Language teacher supervision: A case-based approach. </a:t>
            </a:r>
            <a:r>
              <a:rPr lang="en-US" sz="2000" dirty="0" smtClean="0"/>
              <a:t>Cambridge, UK: Cambridge University Press.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Bailey, K. M. (2009). Language teacher supervision. In A. Burns &amp; J.C. Richards (Eds.). </a:t>
            </a:r>
            <a:r>
              <a:rPr lang="en-US" sz="2000" i="1" dirty="0" smtClean="0"/>
              <a:t>The Cambridge Guide to Second Language Teacher Education</a:t>
            </a:r>
            <a:r>
              <a:rPr lang="en-US" sz="2000" dirty="0" smtClean="0"/>
              <a:t> (pp. 269-278). Cambridge: Cambridge University Press.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	Gebhard, J. G. (1990). </a:t>
            </a:r>
            <a:r>
              <a:rPr lang="en-US" sz="2000" i="1" dirty="0" smtClean="0"/>
              <a:t>The supervision of second and foreign language teacher</a:t>
            </a:r>
            <a:r>
              <a:rPr lang="en-US" sz="2000" dirty="0" smtClean="0"/>
              <a:t>s. ERIC Digest, ERIC Clearinghouse on Language and Linguistics (EDO-FL-90-06). Washington, D.C.: Center for Applied Linguistics.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Gebhard, J.G. (2009). The practicum. In A. Burns &amp; J.C. Richards (Eds.). </a:t>
            </a:r>
            <a:r>
              <a:rPr lang="en-US" sz="2000" i="1" dirty="0" smtClean="0"/>
              <a:t>The Cambridge Guide to Second Language Teacher Education</a:t>
            </a:r>
            <a:r>
              <a:rPr lang="en-US" sz="2000" dirty="0" smtClean="0"/>
              <a:t> (pp. 250-258). Cambridge: Cambridge University Press.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References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Goldsberry, L. (1998). Three functional methods of supervision.  </a:t>
            </a:r>
            <a:r>
              <a:rPr lang="en-US" sz="2800" i="1" dirty="0" smtClean="0"/>
              <a:t>Action in Teacher Education, 10</a:t>
            </a:r>
            <a:r>
              <a:rPr lang="en-US" sz="2800" dirty="0" smtClean="0"/>
              <a:t>(1), 1-10.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Malderez, A. (2009). Mentoring. In A. Burns &amp; J.C. Richards (Eds.). </a:t>
            </a:r>
            <a:r>
              <a:rPr lang="en-US" sz="2800" i="1" dirty="0" smtClean="0"/>
              <a:t>The Cambridge Guide to Second Language Teacher Education</a:t>
            </a:r>
            <a:r>
              <a:rPr lang="en-US" sz="2800" dirty="0" smtClean="0"/>
              <a:t> (pp. 259-268). Cambridge: Cambridge University Press.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MCj04344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33713"/>
            <a:ext cx="18288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MCj041593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191000"/>
            <a:ext cx="17018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MCj0104838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0"/>
            <a:ext cx="182086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MCj010481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90800"/>
            <a:ext cx="18129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MCj0104858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24400"/>
            <a:ext cx="18113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0" descr="MCj0104898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33600"/>
            <a:ext cx="18192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1" descr="MCj0105140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9050"/>
            <a:ext cx="15303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MCj0104918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609600"/>
            <a:ext cx="1817688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3" descr="MCj04355900000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3" y="374650"/>
            <a:ext cx="17589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4" descr="MCj01746470000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88" y="5394325"/>
            <a:ext cx="18065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16" descr="MCj01046000000[1]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2327275"/>
            <a:ext cx="1827213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Contact Information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Dr. Freddie Bowles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PEAH 306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University of Arkansas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Fayetteville, AR 72701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>
                <a:hlinkClick r:id="rId2"/>
              </a:rPr>
              <a:t>fbowles@uark.edu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479-575-3035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1752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Mentor/Supervisor:</a:t>
            </a:r>
            <a:br>
              <a:rPr lang="en-US" dirty="0" smtClean="0">
                <a:latin typeface="Book Antiqua" pitchFamily="18" charset="0"/>
              </a:rPr>
            </a:br>
            <a:r>
              <a:rPr lang="en-US" sz="4400" dirty="0" smtClean="0">
                <a:latin typeface="Book Antiqua" pitchFamily="18" charset="0"/>
              </a:rPr>
              <a:t>What do I do now?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667000"/>
            <a:ext cx="6781800" cy="3886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effectLst/>
              </a:rPr>
              <a:t>MAT Mentor / Intern </a:t>
            </a:r>
            <a:r>
              <a:rPr lang="en-US" b="1" dirty="0" smtClean="0">
                <a:effectLst/>
              </a:rPr>
              <a:t>Meeting</a:t>
            </a:r>
            <a:endParaRPr lang="en-US" b="1" dirty="0" smtClean="0">
              <a:effectLst/>
            </a:endParaRPr>
          </a:p>
          <a:p>
            <a:pPr algn="ctr" eaLnBrk="1" hangingPunct="1">
              <a:defRPr/>
            </a:pPr>
            <a:endParaRPr lang="en-US" sz="1600" b="1" dirty="0" smtClean="0">
              <a:effectLst/>
            </a:endParaRPr>
          </a:p>
          <a:p>
            <a:pPr algn="ctr" eaLnBrk="1" hangingPunct="1">
              <a:defRPr/>
            </a:pPr>
            <a:r>
              <a:rPr lang="en-US" b="1" dirty="0" smtClean="0">
                <a:effectLst/>
              </a:rPr>
              <a:t>CIED</a:t>
            </a:r>
          </a:p>
          <a:p>
            <a:pPr algn="ctr" eaLnBrk="1" hangingPunct="1">
              <a:defRPr/>
            </a:pPr>
            <a:r>
              <a:rPr lang="en-US" sz="2400" b="1" dirty="0" smtClean="0">
                <a:effectLst/>
              </a:rPr>
              <a:t>University of Arkansas</a:t>
            </a:r>
          </a:p>
          <a:p>
            <a:pPr algn="ctr" eaLnBrk="1" hangingPunct="1">
              <a:defRPr/>
            </a:pPr>
            <a:endParaRPr lang="en-US" sz="2400" b="1" dirty="0" smtClean="0">
              <a:effectLst/>
            </a:endParaRPr>
          </a:p>
          <a:p>
            <a:pPr algn="ctr" eaLnBrk="1" hangingPunct="1">
              <a:defRPr/>
            </a:pPr>
            <a:r>
              <a:rPr lang="en-US" b="1" dirty="0" smtClean="0">
                <a:effectLst/>
              </a:rPr>
              <a:t>Facilitator: Dr. Freddie Bowles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3200400"/>
            <a:ext cx="8007350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Come to the edge, he said,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	  They said: We are afraid.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Come to the edge, he said.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			They came.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He pushed them…and they flew.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Guillaume Apollinaire</a:t>
            </a:r>
          </a:p>
        </p:txBody>
      </p:sp>
      <p:pic>
        <p:nvPicPr>
          <p:cNvPr id="5124" name="Picture 4" descr="MCj0437733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57200"/>
            <a:ext cx="3657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5400" dirty="0" smtClean="0">
                <a:latin typeface="Book Antiqua" pitchFamily="18" charset="0"/>
              </a:rPr>
              <a:t>Goals of Internship</a:t>
            </a:r>
            <a:endParaRPr lang="en-US" b="0" dirty="0" smtClean="0">
              <a:latin typeface="Book Antiqua" pitchFamily="18" charset="0"/>
            </a:endParaRP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Provide opportunities to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Gain</a:t>
            </a:r>
            <a:r>
              <a:rPr lang="en-US" sz="2800" dirty="0" smtClean="0">
                <a:latin typeface="Times New Roman" pitchFamily="18" charset="0"/>
              </a:rPr>
              <a:t> practical classroom experience;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Apply</a:t>
            </a:r>
            <a:r>
              <a:rPr lang="en-US" sz="2800" dirty="0" smtClean="0">
                <a:latin typeface="Times New Roman" pitchFamily="18" charset="0"/>
              </a:rPr>
              <a:t> theory and teaching ideas from coursework;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Discover</a:t>
            </a:r>
            <a:r>
              <a:rPr lang="en-US" sz="2800" dirty="0" smtClean="0">
                <a:latin typeface="Times New Roman" pitchFamily="18" charset="0"/>
              </a:rPr>
              <a:t> from observing experienced teachers;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Enhance</a:t>
            </a:r>
            <a:r>
              <a:rPr lang="en-US" sz="2800" dirty="0" smtClean="0">
                <a:latin typeface="Times New Roman" pitchFamily="18" charset="0"/>
              </a:rPr>
              <a:t> lesson-planning skills;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Develop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skills in selecting, adapting, and developing original course materials;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dirty="0" smtClean="0">
                <a:latin typeface="Book Antiqua" pitchFamily="18" charset="0"/>
              </a:rPr>
              <a:t>Goals of Internship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676400"/>
            <a:ext cx="800735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Expand</a:t>
            </a:r>
            <a:r>
              <a:rPr lang="en-US" sz="2800" dirty="0" smtClean="0">
                <a:latin typeface="Times New Roman" pitchFamily="18" charset="0"/>
              </a:rPr>
              <a:t> awareness of setting own goals to improve teaching;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i="1" dirty="0" smtClean="0">
                <a:latin typeface="Times New Roman" pitchFamily="18" charset="0"/>
              </a:rPr>
              <a:t>Question, articulate, reflect </a:t>
            </a:r>
            <a:r>
              <a:rPr lang="en-US" sz="2800" dirty="0" smtClean="0">
                <a:latin typeface="Times New Roman" pitchFamily="18" charset="0"/>
              </a:rPr>
              <a:t>on teaching &amp; learning philosophies; and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</a:rPr>
              <a:t>To </a:t>
            </a:r>
            <a:r>
              <a:rPr lang="en-US" sz="2800" b="1" i="1" dirty="0" smtClean="0">
                <a:latin typeface="Times New Roman" pitchFamily="18" charset="0"/>
              </a:rPr>
              <a:t>evaluate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their own teaching differently by learning how to make informed decisions through observation and exploration of their own and others’ teaching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600" dirty="0" smtClean="0">
                <a:latin typeface="Times New Roman" pitchFamily="18" charset="0"/>
              </a:rPr>
              <a:t>*Gebhard in Burns &amp; Richards, 2009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985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Definitions of Mentoring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219200"/>
            <a:ext cx="80073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 Mentoring: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 process supportive of the </a:t>
            </a:r>
            <a:r>
              <a:rPr lang="en-US" sz="2800" b="1" i="1" dirty="0" smtClean="0"/>
              <a:t>transformation </a:t>
            </a:r>
            <a:r>
              <a:rPr lang="en-US" sz="2800" dirty="0" smtClean="0"/>
              <a:t>or development of the mentee and of their acceptance into a professional community.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 one-on-one process that is workplace-based with contingent and personally appropriate support for the person during their </a:t>
            </a:r>
            <a:r>
              <a:rPr lang="en-US" sz="2800" b="1" i="1" dirty="0" smtClean="0"/>
              <a:t>professional acclimatization, learning, growth</a:t>
            </a:r>
            <a:r>
              <a:rPr lang="en-US" sz="2800" dirty="0" smtClean="0"/>
              <a:t>, and </a:t>
            </a:r>
            <a:r>
              <a:rPr lang="en-US" sz="2800" b="1" i="1" dirty="0" smtClean="0"/>
              <a:t>development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*Bailey in Burns and Richards,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2795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What Mentors Are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524000"/>
            <a:ext cx="800735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latin typeface="Book Antiqua" pitchFamily="18" charset="0"/>
              </a:rPr>
              <a:t>Models</a:t>
            </a:r>
            <a:r>
              <a:rPr lang="en-US" sz="2800" b="1" dirty="0" smtClean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of a way of teaching and of “being a teacher” in the context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latin typeface="Book Antiqua" pitchFamily="18" charset="0"/>
              </a:rPr>
              <a:t>Acculturators</a:t>
            </a:r>
            <a:r>
              <a:rPr lang="en-US" sz="2800" dirty="0" smtClean="0">
                <a:latin typeface="Book Antiqua" pitchFamily="18" charset="0"/>
              </a:rPr>
              <a:t> helping mentee integrate into the context and community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latin typeface="Book Antiqua" pitchFamily="18" charset="0"/>
              </a:rPr>
              <a:t>Supporters</a:t>
            </a:r>
            <a:r>
              <a:rPr lang="en-US" sz="2800" dirty="0" smtClean="0">
                <a:latin typeface="Book Antiqua" pitchFamily="18" charset="0"/>
              </a:rPr>
              <a:t> for the emotionally charged process of transformation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latin typeface="Book Antiqua" pitchFamily="18" charset="0"/>
              </a:rPr>
              <a:t>Sponsors</a:t>
            </a:r>
            <a:r>
              <a:rPr lang="en-US" sz="2800" b="1" dirty="0" smtClean="0">
                <a:latin typeface="Book Antiqua" pitchFamily="18" charset="0"/>
              </a:rPr>
              <a:t> </a:t>
            </a:r>
            <a:r>
              <a:rPr lang="en-US" sz="2800" dirty="0" smtClean="0">
                <a:latin typeface="Book Antiqua" pitchFamily="18" charset="0"/>
              </a:rPr>
              <a:t>to introduce mentee into professional community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4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u="sng" dirty="0" smtClean="0">
                <a:latin typeface="Book Antiqua" pitchFamily="18" charset="0"/>
              </a:rPr>
              <a:t>Educators</a:t>
            </a:r>
            <a:r>
              <a:rPr lang="en-US" sz="2800" dirty="0" smtClean="0">
                <a:latin typeface="Book Antiqua" pitchFamily="18" charset="0"/>
              </a:rPr>
              <a:t> to scaffold the process of becoming a teacher, for teaching, and for learning teaching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900" dirty="0" smtClean="0">
              <a:latin typeface="Book Antiqua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>
                <a:latin typeface="Book Antiqua" pitchFamily="18" charset="0"/>
              </a:rPr>
              <a:t>*Ibid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What Mentors Are Not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b="1" dirty="0" smtClean="0">
                <a:latin typeface="Book Antiqua" pitchFamily="18" charset="0"/>
              </a:rPr>
              <a:t>Assessors</a:t>
            </a:r>
            <a:r>
              <a:rPr lang="en-US" sz="4000" dirty="0" smtClean="0">
                <a:latin typeface="Book Antiqua" pitchFamily="18" charset="0"/>
              </a:rPr>
              <a:t>—giving grades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b="1" dirty="0" smtClean="0">
                <a:latin typeface="Book Antiqua" pitchFamily="18" charset="0"/>
              </a:rPr>
              <a:t>Advisors</a:t>
            </a:r>
            <a:r>
              <a:rPr lang="en-US" sz="4000" dirty="0" smtClean="0">
                <a:latin typeface="Book Antiqua" pitchFamily="18" charset="0"/>
              </a:rPr>
              <a:t>—telling mentee what to do or how to think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b="1" dirty="0" smtClean="0">
                <a:latin typeface="Book Antiqua" pitchFamily="18" charset="0"/>
              </a:rPr>
              <a:t>Trainers</a:t>
            </a:r>
            <a:r>
              <a:rPr lang="en-US" sz="4000" dirty="0" smtClean="0">
                <a:latin typeface="Book Antiqua" pitchFamily="18" charset="0"/>
              </a:rPr>
              <a:t>—drilling them in what a mentor believes is “correct” or “good” classroom behavior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00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457200"/>
            <a:ext cx="8385175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Book Antiqua" pitchFamily="18" charset="0"/>
              </a:rPr>
              <a:t>What Mentors Do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00200"/>
            <a:ext cx="800735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Two kinds of help:</a:t>
            </a:r>
          </a:p>
          <a:p>
            <a:pPr marL="0" indent="0" eaLnBrk="1" hangingPunct="1"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sz="3200" dirty="0" smtClean="0"/>
              <a:t>Random acts of kindness: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3200" dirty="0" smtClean="0"/>
              <a:t>	Offer to do things for the mentee</a:t>
            </a:r>
            <a:r>
              <a:rPr lang="en-US" sz="3200" dirty="0"/>
              <a:t>.</a:t>
            </a:r>
            <a:r>
              <a:rPr lang="en-US" sz="3200" dirty="0" smtClean="0"/>
              <a:t>	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3200" dirty="0" smtClean="0"/>
          </a:p>
          <a:p>
            <a:pPr lvl="1" eaLnBrk="1" hangingPunct="1">
              <a:defRPr/>
            </a:pPr>
            <a:r>
              <a:rPr lang="en-US" sz="3200" dirty="0" smtClean="0"/>
              <a:t>Supportive scaffolding of the core skills of professionalism—learning, thinking, action</a:t>
            </a:r>
            <a:r>
              <a:rPr lang="en-US" sz="3200" b="1" dirty="0" smtClean="0"/>
              <a:t>.	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400" b="1" dirty="0" smtClean="0"/>
              <a:t>		*Ibid.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897</TotalTime>
  <Words>611</Words>
  <Application>Microsoft Office PowerPoint</Application>
  <PresentationFormat>On-screen Show (4:3)</PresentationFormat>
  <Paragraphs>115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Book Antiqua</vt:lpstr>
      <vt:lpstr>Calibri</vt:lpstr>
      <vt:lpstr>Times New Roman</vt:lpstr>
      <vt:lpstr>Wingdings</vt:lpstr>
      <vt:lpstr>Glass Layers</vt:lpstr>
      <vt:lpstr>PowerPoint Presentation</vt:lpstr>
      <vt:lpstr>Mentor/Supervisor: What do I do now?</vt:lpstr>
      <vt:lpstr>PowerPoint Presentation</vt:lpstr>
      <vt:lpstr>Goals of Internship</vt:lpstr>
      <vt:lpstr>Goals of Internship</vt:lpstr>
      <vt:lpstr>Definitions of Mentoring</vt:lpstr>
      <vt:lpstr>What Mentors Are</vt:lpstr>
      <vt:lpstr>What Mentors Are Not</vt:lpstr>
      <vt:lpstr>What Mentors Do</vt:lpstr>
      <vt:lpstr>Definitions of Supervision</vt:lpstr>
      <vt:lpstr>Supervisor’s Role</vt:lpstr>
      <vt:lpstr>What Supervisor’s Do</vt:lpstr>
      <vt:lpstr>References</vt:lpstr>
      <vt:lpstr>References</vt:lpstr>
      <vt:lpstr>PowerPoint Presentation</vt:lpstr>
      <vt:lpstr>Contact Information</vt:lpstr>
    </vt:vector>
  </TitlesOfParts>
  <Company>University of Arkansas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Acronyms in Foreign Language Education</dc:title>
  <dc:creator>Freddie Bowles</dc:creator>
  <cp:lastModifiedBy>Freddie A. Bowles</cp:lastModifiedBy>
  <cp:revision>23</cp:revision>
  <dcterms:created xsi:type="dcterms:W3CDTF">2009-07-03T03:59:07Z</dcterms:created>
  <dcterms:modified xsi:type="dcterms:W3CDTF">2017-12-11T18:44:38Z</dcterms:modified>
</cp:coreProperties>
</file>