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  <p:sldMasterId id="2147483730" r:id="rId2"/>
  </p:sldMasterIdLst>
  <p:sldIdLst>
    <p:sldId id="281" r:id="rId3"/>
    <p:sldId id="279" r:id="rId4"/>
    <p:sldId id="280" r:id="rId5"/>
    <p:sldId id="274" r:id="rId6"/>
    <p:sldId id="273" r:id="rId7"/>
    <p:sldId id="272" r:id="rId8"/>
    <p:sldId id="271" r:id="rId9"/>
    <p:sldId id="275" r:id="rId10"/>
    <p:sldId id="282" r:id="rId11"/>
    <p:sldId id="283" r:id="rId12"/>
    <p:sldId id="284" r:id="rId13"/>
    <p:sldId id="285" r:id="rId14"/>
    <p:sldId id="258" r:id="rId15"/>
    <p:sldId id="278" r:id="rId16"/>
    <p:sldId id="287" r:id="rId17"/>
    <p:sldId id="261" r:id="rId18"/>
    <p:sldId id="260" r:id="rId19"/>
    <p:sldId id="286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2" d="100"/>
          <a:sy n="82" d="100"/>
        </p:scale>
        <p:origin x="-1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753405-CFD9-4264-ABE0-01936901704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5F59A3F2-3E26-410D-A7AD-36BFA189313B}">
      <dgm:prSet phldrT="[Text]" custT="1"/>
      <dgm:spPr/>
      <dgm:t>
        <a:bodyPr/>
        <a:lstStyle/>
        <a:p>
          <a:r>
            <a:rPr lang="en-US" sz="2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In-service</a:t>
          </a:r>
          <a:endParaRPr lang="en-US" sz="2400" b="1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A5D1309-4094-45B3-90AF-FE237F1F3871}" type="parTrans" cxnId="{A07BAE07-877A-4678-B86B-4D72DDD1EF0A}">
      <dgm:prSet/>
      <dgm:spPr/>
      <dgm:t>
        <a:bodyPr/>
        <a:lstStyle/>
        <a:p>
          <a:endParaRPr lang="en-US" sz="1800"/>
        </a:p>
      </dgm:t>
    </dgm:pt>
    <dgm:pt modelId="{1CFC6A5E-F285-4A5E-B115-9F91B9DD0F5D}" type="sibTrans" cxnId="{A07BAE07-877A-4678-B86B-4D72DDD1EF0A}">
      <dgm:prSet/>
      <dgm:spPr/>
      <dgm:t>
        <a:bodyPr/>
        <a:lstStyle/>
        <a:p>
          <a:endParaRPr lang="en-US" sz="1800"/>
        </a:p>
      </dgm:t>
    </dgm:pt>
    <dgm:pt modelId="{5293CC72-C702-416F-AECA-58427152B9A0}">
      <dgm:prSet phldrT="[Text]" custT="1"/>
      <dgm:spPr/>
      <dgm:t>
        <a:bodyPr/>
        <a:lstStyle/>
        <a:p>
          <a:endParaRPr lang="en-US" sz="2400" b="1" dirty="0" smtClean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endParaRPr lang="en-US" sz="1800" b="1" dirty="0" smtClean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endParaRPr lang="en-US" sz="1800" b="1" dirty="0" smtClean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US" sz="2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Observation</a:t>
          </a:r>
          <a:endParaRPr lang="en-US" sz="2400" b="1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US" sz="1800" b="1" i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August </a:t>
          </a:r>
          <a:r>
            <a:rPr lang="en-US" sz="18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13-31</a:t>
          </a:r>
        </a:p>
        <a:p>
          <a:endParaRPr lang="en-US" sz="1800" dirty="0"/>
        </a:p>
        <a:p>
          <a:endParaRPr lang="en-US" sz="1800" dirty="0"/>
        </a:p>
        <a:p>
          <a:endParaRPr lang="en-US" sz="1800" dirty="0"/>
        </a:p>
      </dgm:t>
    </dgm:pt>
    <dgm:pt modelId="{9C9C85A2-9B7C-4748-9956-32868A09931C}" type="parTrans" cxnId="{15569E71-47E7-41FC-9E4A-EAACF275DE80}">
      <dgm:prSet/>
      <dgm:spPr/>
      <dgm:t>
        <a:bodyPr/>
        <a:lstStyle/>
        <a:p>
          <a:endParaRPr lang="en-US" sz="1800"/>
        </a:p>
      </dgm:t>
    </dgm:pt>
    <dgm:pt modelId="{3FF43A3F-98AA-4F04-8184-6CBFE7878073}" type="sibTrans" cxnId="{15569E71-47E7-41FC-9E4A-EAACF275DE80}">
      <dgm:prSet/>
      <dgm:spPr/>
      <dgm:t>
        <a:bodyPr/>
        <a:lstStyle/>
        <a:p>
          <a:endParaRPr lang="en-US" sz="1800"/>
        </a:p>
      </dgm:t>
    </dgm:pt>
    <dgm:pt modelId="{390ACA19-737C-4030-8055-517A144AD21A}">
      <dgm:prSet phldrT="[Text]" custT="1"/>
      <dgm:spPr/>
      <dgm:t>
        <a:bodyPr/>
        <a:lstStyle/>
        <a:p>
          <a:r>
            <a: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Co-Planning/Co-Teaching with Mentor</a:t>
          </a:r>
        </a:p>
        <a:p>
          <a:r>
            <a:rPr lang="en-US" sz="2000" b="1" i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September </a:t>
          </a:r>
          <a:r>
            <a:rPr lang="en-US" sz="20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3-October 12</a:t>
          </a:r>
        </a:p>
      </dgm:t>
    </dgm:pt>
    <dgm:pt modelId="{2E8BB244-4545-439A-8C68-625E07EE4963}" type="parTrans" cxnId="{CA22DF20-7825-46A2-B4AD-4AEB3FD7B8F3}">
      <dgm:prSet/>
      <dgm:spPr/>
      <dgm:t>
        <a:bodyPr/>
        <a:lstStyle/>
        <a:p>
          <a:endParaRPr lang="en-US" sz="1800"/>
        </a:p>
      </dgm:t>
    </dgm:pt>
    <dgm:pt modelId="{DA18A81A-7FF4-444E-BA3D-2B87173624F1}" type="sibTrans" cxnId="{CA22DF20-7825-46A2-B4AD-4AEB3FD7B8F3}">
      <dgm:prSet/>
      <dgm:spPr/>
      <dgm:t>
        <a:bodyPr/>
        <a:lstStyle/>
        <a:p>
          <a:endParaRPr lang="en-US" sz="1800"/>
        </a:p>
      </dgm:t>
    </dgm:pt>
    <dgm:pt modelId="{FD65E73A-4C89-4348-9B39-595F8BC30986}" type="pres">
      <dgm:prSet presAssocID="{07753405-CFD9-4264-ABE0-01936901704C}" presName="Name0" presStyleCnt="0">
        <dgm:presLayoutVars>
          <dgm:dir/>
          <dgm:animLvl val="lvl"/>
          <dgm:resizeHandles val="exact"/>
        </dgm:presLayoutVars>
      </dgm:prSet>
      <dgm:spPr/>
    </dgm:pt>
    <dgm:pt modelId="{B6FC129E-32DE-44AF-B8DC-310421C1DAB4}" type="pres">
      <dgm:prSet presAssocID="{5F59A3F2-3E26-410D-A7AD-36BFA189313B}" presName="Name8" presStyleCnt="0"/>
      <dgm:spPr/>
    </dgm:pt>
    <dgm:pt modelId="{EE2E4D9B-5176-4282-A3C0-39B4B41FC058}" type="pres">
      <dgm:prSet presAssocID="{5F59A3F2-3E26-410D-A7AD-36BFA189313B}" presName="level" presStyleLbl="node1" presStyleIdx="0" presStyleCnt="3" custScaleX="101457" custScaleY="128796" custLinFactNeighborX="-974" custLinFactNeighborY="57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0A6137-D37F-4759-849B-8CB198B362EC}" type="pres">
      <dgm:prSet presAssocID="{5F59A3F2-3E26-410D-A7AD-36BFA189313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8B12D4-0486-4A5C-AD8E-97B8F05D1BC4}" type="pres">
      <dgm:prSet presAssocID="{5293CC72-C702-416F-AECA-58427152B9A0}" presName="Name8" presStyleCnt="0"/>
      <dgm:spPr/>
    </dgm:pt>
    <dgm:pt modelId="{992194BB-6783-41AE-ADF0-20E39D7071CA}" type="pres">
      <dgm:prSet presAssocID="{5293CC72-C702-416F-AECA-58427152B9A0}" presName="level" presStyleLbl="node1" presStyleIdx="1" presStyleCnt="3" custScaleY="132501" custLinFactNeighborX="-480" custLinFactNeighborY="35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5AE032-2E01-43D8-8C7F-261245448B7E}" type="pres">
      <dgm:prSet presAssocID="{5293CC72-C702-416F-AECA-58427152B9A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85877D-70F7-49D3-8465-87A1CDB5B7DC}" type="pres">
      <dgm:prSet presAssocID="{390ACA19-737C-4030-8055-517A144AD21A}" presName="Name8" presStyleCnt="0"/>
      <dgm:spPr/>
    </dgm:pt>
    <dgm:pt modelId="{3E5F7F80-339B-483C-A13B-53698B8D3E2F}" type="pres">
      <dgm:prSet presAssocID="{390ACA19-737C-4030-8055-517A144AD21A}" presName="level" presStyleLbl="node1" presStyleIdx="2" presStyleCnt="3" custLinFactNeighborX="108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D09EB0-CA90-40F0-809A-1727DDE852A6}" type="pres">
      <dgm:prSet presAssocID="{390ACA19-737C-4030-8055-517A144AD2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BD3BDB-A9BA-4E33-8F08-64ECAE8E0B6E}" type="presOf" srcId="{07753405-CFD9-4264-ABE0-01936901704C}" destId="{FD65E73A-4C89-4348-9B39-595F8BC30986}" srcOrd="0" destOrd="0" presId="urn:microsoft.com/office/officeart/2005/8/layout/pyramid1"/>
    <dgm:cxn modelId="{0C19435C-FB34-4AB0-A826-8FC2EB4D1E2C}" type="presOf" srcId="{5293CC72-C702-416F-AECA-58427152B9A0}" destId="{455AE032-2E01-43D8-8C7F-261245448B7E}" srcOrd="1" destOrd="0" presId="urn:microsoft.com/office/officeart/2005/8/layout/pyramid1"/>
    <dgm:cxn modelId="{EF71F619-22A0-4445-9BB0-0770166CFE11}" type="presOf" srcId="{390ACA19-737C-4030-8055-517A144AD21A}" destId="{FDD09EB0-CA90-40F0-809A-1727DDE852A6}" srcOrd="1" destOrd="0" presId="urn:microsoft.com/office/officeart/2005/8/layout/pyramid1"/>
    <dgm:cxn modelId="{15569E71-47E7-41FC-9E4A-EAACF275DE80}" srcId="{07753405-CFD9-4264-ABE0-01936901704C}" destId="{5293CC72-C702-416F-AECA-58427152B9A0}" srcOrd="1" destOrd="0" parTransId="{9C9C85A2-9B7C-4748-9956-32868A09931C}" sibTransId="{3FF43A3F-98AA-4F04-8184-6CBFE7878073}"/>
    <dgm:cxn modelId="{2B1CE71F-6510-44A9-A07D-8E478D984EAB}" type="presOf" srcId="{5F59A3F2-3E26-410D-A7AD-36BFA189313B}" destId="{EE2E4D9B-5176-4282-A3C0-39B4B41FC058}" srcOrd="0" destOrd="0" presId="urn:microsoft.com/office/officeart/2005/8/layout/pyramid1"/>
    <dgm:cxn modelId="{B2D559DA-571F-4AA4-A9DF-FE50D0AC4DCA}" type="presOf" srcId="{390ACA19-737C-4030-8055-517A144AD21A}" destId="{3E5F7F80-339B-483C-A13B-53698B8D3E2F}" srcOrd="0" destOrd="0" presId="urn:microsoft.com/office/officeart/2005/8/layout/pyramid1"/>
    <dgm:cxn modelId="{A07BAE07-877A-4678-B86B-4D72DDD1EF0A}" srcId="{07753405-CFD9-4264-ABE0-01936901704C}" destId="{5F59A3F2-3E26-410D-A7AD-36BFA189313B}" srcOrd="0" destOrd="0" parTransId="{9A5D1309-4094-45B3-90AF-FE237F1F3871}" sibTransId="{1CFC6A5E-F285-4A5E-B115-9F91B9DD0F5D}"/>
    <dgm:cxn modelId="{A6879FC8-C622-445C-97D5-66479C8F0DE8}" type="presOf" srcId="{5293CC72-C702-416F-AECA-58427152B9A0}" destId="{992194BB-6783-41AE-ADF0-20E39D7071CA}" srcOrd="0" destOrd="0" presId="urn:microsoft.com/office/officeart/2005/8/layout/pyramid1"/>
    <dgm:cxn modelId="{142EFE5E-2AAC-47AD-8426-414BA79840BD}" type="presOf" srcId="{5F59A3F2-3E26-410D-A7AD-36BFA189313B}" destId="{960A6137-D37F-4759-849B-8CB198B362EC}" srcOrd="1" destOrd="0" presId="urn:microsoft.com/office/officeart/2005/8/layout/pyramid1"/>
    <dgm:cxn modelId="{CA22DF20-7825-46A2-B4AD-4AEB3FD7B8F3}" srcId="{07753405-CFD9-4264-ABE0-01936901704C}" destId="{390ACA19-737C-4030-8055-517A144AD21A}" srcOrd="2" destOrd="0" parTransId="{2E8BB244-4545-439A-8C68-625E07EE4963}" sibTransId="{DA18A81A-7FF4-444E-BA3D-2B87173624F1}"/>
    <dgm:cxn modelId="{D194591A-475C-4891-9AE2-AC7992493E51}" type="presParOf" srcId="{FD65E73A-4C89-4348-9B39-595F8BC30986}" destId="{B6FC129E-32DE-44AF-B8DC-310421C1DAB4}" srcOrd="0" destOrd="0" presId="urn:microsoft.com/office/officeart/2005/8/layout/pyramid1"/>
    <dgm:cxn modelId="{A9A8783B-4BE8-4D9D-88C1-10A238609E5F}" type="presParOf" srcId="{B6FC129E-32DE-44AF-B8DC-310421C1DAB4}" destId="{EE2E4D9B-5176-4282-A3C0-39B4B41FC058}" srcOrd="0" destOrd="0" presId="urn:microsoft.com/office/officeart/2005/8/layout/pyramid1"/>
    <dgm:cxn modelId="{F3594004-4F46-468A-A0D6-BDF41DF69D6A}" type="presParOf" srcId="{B6FC129E-32DE-44AF-B8DC-310421C1DAB4}" destId="{960A6137-D37F-4759-849B-8CB198B362EC}" srcOrd="1" destOrd="0" presId="urn:microsoft.com/office/officeart/2005/8/layout/pyramid1"/>
    <dgm:cxn modelId="{8F37B999-131A-48DB-A29B-B8A9C1B52440}" type="presParOf" srcId="{FD65E73A-4C89-4348-9B39-595F8BC30986}" destId="{288B12D4-0486-4A5C-AD8E-97B8F05D1BC4}" srcOrd="1" destOrd="0" presId="urn:microsoft.com/office/officeart/2005/8/layout/pyramid1"/>
    <dgm:cxn modelId="{5016AA38-17EA-4AB8-A957-BBF56FF74970}" type="presParOf" srcId="{288B12D4-0486-4A5C-AD8E-97B8F05D1BC4}" destId="{992194BB-6783-41AE-ADF0-20E39D7071CA}" srcOrd="0" destOrd="0" presId="urn:microsoft.com/office/officeart/2005/8/layout/pyramid1"/>
    <dgm:cxn modelId="{89886876-8971-42BA-90D5-6C47AB27F29B}" type="presParOf" srcId="{288B12D4-0486-4A5C-AD8E-97B8F05D1BC4}" destId="{455AE032-2E01-43D8-8C7F-261245448B7E}" srcOrd="1" destOrd="0" presId="urn:microsoft.com/office/officeart/2005/8/layout/pyramid1"/>
    <dgm:cxn modelId="{AF7B18E3-0316-4CDC-8C05-111C818E5B57}" type="presParOf" srcId="{FD65E73A-4C89-4348-9B39-595F8BC30986}" destId="{D285877D-70F7-49D3-8465-87A1CDB5B7DC}" srcOrd="2" destOrd="0" presId="urn:microsoft.com/office/officeart/2005/8/layout/pyramid1"/>
    <dgm:cxn modelId="{EA9E8EE6-1B1A-4FCD-BE16-BBCFD2766248}" type="presParOf" srcId="{D285877D-70F7-49D3-8465-87A1CDB5B7DC}" destId="{3E5F7F80-339B-483C-A13B-53698B8D3E2F}" srcOrd="0" destOrd="0" presId="urn:microsoft.com/office/officeart/2005/8/layout/pyramid1"/>
    <dgm:cxn modelId="{3A762A6B-DDB5-426A-9B29-B42D833AFD32}" type="presParOf" srcId="{D285877D-70F7-49D3-8465-87A1CDB5B7DC}" destId="{FDD09EB0-CA90-40F0-809A-1727DDE852A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DD7A74-9218-4908-B18D-94485A2039A3}" type="doc">
      <dgm:prSet loTypeId="urn:microsoft.com/office/officeart/2005/8/layout/pyramid3" loCatId="pyramid" qsTypeId="urn:microsoft.com/office/officeart/2005/8/quickstyle/simple1" qsCatId="simple" csTypeId="urn:microsoft.com/office/officeart/2005/8/colors/accent3_4" csCatId="accent3" phldr="1"/>
      <dgm:spPr/>
    </dgm:pt>
    <dgm:pt modelId="{E54345CC-031E-43F3-AA4B-0D237BA7B811}">
      <dgm:prSet phldrT="[Text]" custT="1"/>
      <dgm:spPr/>
      <dgm:t>
        <a:bodyPr/>
        <a:lstStyle/>
        <a:p>
          <a:r>
            <a: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Immersion Experience</a:t>
          </a:r>
        </a:p>
        <a:p>
          <a:r>
            <a:rPr lang="en-US" sz="1600" b="1" i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October </a:t>
          </a:r>
          <a:r>
            <a:rPr lang="en-US" sz="16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15-November </a:t>
          </a:r>
          <a:r>
            <a:rPr lang="en-US" sz="1600" b="1" i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2</a:t>
          </a:r>
          <a:endParaRPr lang="en-US" sz="1600" b="1" i="1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US" sz="11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*Please note interns may be excused for state </a:t>
          </a:r>
          <a:r>
            <a:rPr lang="en-US" sz="1100" b="1" i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conferences </a:t>
          </a:r>
          <a:r>
            <a:rPr lang="en-US" sz="11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in their content areas. Foreign Language (AFLTA) is in October. </a:t>
          </a:r>
          <a:endParaRPr lang="en-US" sz="1600" b="1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868F105-1769-49E1-85DB-9E17622F5B61}" type="parTrans" cxnId="{CED68D32-48A3-4393-A903-C59110B85373}">
      <dgm:prSet/>
      <dgm:spPr/>
      <dgm:t>
        <a:bodyPr/>
        <a:lstStyle/>
        <a:p>
          <a:endParaRPr lang="en-US"/>
        </a:p>
      </dgm:t>
    </dgm:pt>
    <dgm:pt modelId="{7F96013B-07D5-4B34-ABB5-8FB9CE6834CB}" type="sibTrans" cxnId="{CED68D32-48A3-4393-A903-C59110B85373}">
      <dgm:prSet/>
      <dgm:spPr/>
      <dgm:t>
        <a:bodyPr/>
        <a:lstStyle/>
        <a:p>
          <a:endParaRPr lang="en-US"/>
        </a:p>
      </dgm:t>
    </dgm:pt>
    <dgm:pt modelId="{4978B932-006F-4231-9DF7-128D1B3EC446}">
      <dgm:prSet phldrT="[Text]" custT="1"/>
      <dgm:spPr/>
      <dgm:t>
        <a:bodyPr/>
        <a:lstStyle/>
        <a:p>
          <a:r>
            <a:rPr lang="en-US" sz="2400" b="1" dirty="0">
              <a:latin typeface="Calibri" panose="020F0502020204030204" pitchFamily="34" charset="0"/>
              <a:cs typeface="Calibri" panose="020F0502020204030204" pitchFamily="34" charset="0"/>
            </a:rPr>
            <a:t>Co-Planning/Co-Teaching with </a:t>
          </a:r>
          <a:r>
            <a:rPr lang="en-US" sz="2400" b="1" dirty="0" smtClean="0">
              <a:latin typeface="Calibri" panose="020F0502020204030204" pitchFamily="34" charset="0"/>
              <a:cs typeface="Calibri" panose="020F0502020204030204" pitchFamily="34" charset="0"/>
            </a:rPr>
            <a:t>Mentor</a:t>
          </a:r>
          <a:endParaRPr lang="en-US" sz="2400" b="1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US" sz="1600" b="0" i="1" dirty="0" smtClean="0">
              <a:latin typeface="Calibri" panose="020F0502020204030204" pitchFamily="34" charset="0"/>
              <a:cs typeface="Calibri" panose="020F0502020204030204" pitchFamily="34" charset="0"/>
            </a:rPr>
            <a:t>November </a:t>
          </a:r>
          <a:r>
            <a:rPr lang="en-US" sz="1600" b="0" i="1" dirty="0">
              <a:latin typeface="Calibri" panose="020F0502020204030204" pitchFamily="34" charset="0"/>
              <a:cs typeface="Calibri" panose="020F0502020204030204" pitchFamily="34" charset="0"/>
            </a:rPr>
            <a:t>5- November 21</a:t>
          </a:r>
        </a:p>
      </dgm:t>
    </dgm:pt>
    <dgm:pt modelId="{522C130D-4323-4BFB-AAAD-666D7CDBD7F5}" type="parTrans" cxnId="{CF5D11FB-A70E-40BC-9F16-67A0D70B09AD}">
      <dgm:prSet/>
      <dgm:spPr/>
      <dgm:t>
        <a:bodyPr/>
        <a:lstStyle/>
        <a:p>
          <a:endParaRPr lang="en-US"/>
        </a:p>
      </dgm:t>
    </dgm:pt>
    <dgm:pt modelId="{332663AB-F776-4FC5-9928-C9706E624E74}" type="sibTrans" cxnId="{CF5D11FB-A70E-40BC-9F16-67A0D70B09AD}">
      <dgm:prSet/>
      <dgm:spPr/>
      <dgm:t>
        <a:bodyPr/>
        <a:lstStyle/>
        <a:p>
          <a:endParaRPr lang="en-US"/>
        </a:p>
      </dgm:t>
    </dgm:pt>
    <dgm:pt modelId="{4ECC64BB-55DA-4DCD-B12B-EA6F172066D9}">
      <dgm:prSet phldrT="[Text]" custT="1"/>
      <dgm:spPr/>
      <dgm:t>
        <a:bodyPr/>
        <a:lstStyle/>
        <a:p>
          <a:r>
            <a:rPr lang="en-US" sz="2400" b="1" dirty="0">
              <a:latin typeface="Calibri" panose="020F0502020204030204" pitchFamily="34" charset="0"/>
              <a:cs typeface="Calibri" panose="020F0502020204030204" pitchFamily="34" charset="0"/>
            </a:rPr>
            <a:t>Blending out </a:t>
          </a:r>
          <a:r>
            <a:rPr lang="en-US" sz="2400" b="1" dirty="0" smtClean="0">
              <a:latin typeface="Calibri" panose="020F0502020204030204" pitchFamily="34" charset="0"/>
              <a:cs typeface="Calibri" panose="020F0502020204030204" pitchFamily="34" charset="0"/>
            </a:rPr>
            <a:t>of</a:t>
          </a:r>
        </a:p>
        <a:p>
          <a:r>
            <a:rPr lang="en-US" sz="2400" b="1" dirty="0" smtClean="0">
              <a:latin typeface="Calibri" panose="020F0502020204030204" pitchFamily="34" charset="0"/>
              <a:cs typeface="Calibri" panose="020F0502020204030204" pitchFamily="34" charset="0"/>
            </a:rPr>
            <a:t> Fall Experience</a:t>
          </a:r>
          <a:endParaRPr lang="en-US" sz="2400" b="1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US" sz="1600" i="1" dirty="0" smtClean="0">
              <a:latin typeface="Calibri" panose="020F0502020204030204" pitchFamily="34" charset="0"/>
              <a:cs typeface="Calibri" panose="020F0502020204030204" pitchFamily="34" charset="0"/>
            </a:rPr>
            <a:t>November </a:t>
          </a:r>
          <a:r>
            <a:rPr lang="en-US" sz="1600" i="1" dirty="0">
              <a:latin typeface="Calibri" panose="020F0502020204030204" pitchFamily="34" charset="0"/>
              <a:cs typeface="Calibri" panose="020F0502020204030204" pitchFamily="34" charset="0"/>
            </a:rPr>
            <a:t>26-December 7</a:t>
          </a:r>
        </a:p>
      </dgm:t>
    </dgm:pt>
    <dgm:pt modelId="{DC980F4C-8350-40AB-A026-0D31181043BF}" type="parTrans" cxnId="{7B6D20B0-160B-421F-939C-E7ACBDC0EF00}">
      <dgm:prSet/>
      <dgm:spPr/>
      <dgm:t>
        <a:bodyPr/>
        <a:lstStyle/>
        <a:p>
          <a:endParaRPr lang="en-US"/>
        </a:p>
      </dgm:t>
    </dgm:pt>
    <dgm:pt modelId="{69AF8079-C2C9-4BD1-AC6E-BF1E6837A614}" type="sibTrans" cxnId="{7B6D20B0-160B-421F-939C-E7ACBDC0EF00}">
      <dgm:prSet/>
      <dgm:spPr/>
      <dgm:t>
        <a:bodyPr/>
        <a:lstStyle/>
        <a:p>
          <a:endParaRPr lang="en-US"/>
        </a:p>
      </dgm:t>
    </dgm:pt>
    <dgm:pt modelId="{670F8216-566D-45AC-88B6-84BD60DEF773}" type="pres">
      <dgm:prSet presAssocID="{ECDD7A74-9218-4908-B18D-94485A2039A3}" presName="Name0" presStyleCnt="0">
        <dgm:presLayoutVars>
          <dgm:dir/>
          <dgm:animLvl val="lvl"/>
          <dgm:resizeHandles val="exact"/>
        </dgm:presLayoutVars>
      </dgm:prSet>
      <dgm:spPr/>
    </dgm:pt>
    <dgm:pt modelId="{35E3893B-402F-49DA-8D72-8EC0AA402398}" type="pres">
      <dgm:prSet presAssocID="{E54345CC-031E-43F3-AA4B-0D237BA7B811}" presName="Name8" presStyleCnt="0"/>
      <dgm:spPr/>
    </dgm:pt>
    <dgm:pt modelId="{5C7982A1-1917-4275-A354-1FC8D50088F2}" type="pres">
      <dgm:prSet presAssocID="{E54345CC-031E-43F3-AA4B-0D237BA7B811}" presName="level" presStyleLbl="node1" presStyleIdx="0" presStyleCnt="3" custLinFactNeighborY="-1269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A729CD-8986-4E47-81C7-A7190D2080DA}" type="pres">
      <dgm:prSet presAssocID="{E54345CC-031E-43F3-AA4B-0D237BA7B8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23FDC1-0AD4-4C61-BDA9-A62219ADB184}" type="pres">
      <dgm:prSet presAssocID="{4978B932-006F-4231-9DF7-128D1B3EC446}" presName="Name8" presStyleCnt="0"/>
      <dgm:spPr/>
    </dgm:pt>
    <dgm:pt modelId="{C5999F58-1606-481D-9A31-EFBD4B64585B}" type="pres">
      <dgm:prSet presAssocID="{4978B932-006F-4231-9DF7-128D1B3EC446}" presName="level" presStyleLbl="node1" presStyleIdx="1" presStyleCnt="3" custLinFactNeighborX="72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F4EC93-1C8A-4DDE-88E3-A5412265CB4E}" type="pres">
      <dgm:prSet presAssocID="{4978B932-006F-4231-9DF7-128D1B3EC44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CF5694-D1F0-42BE-97CA-E20A63F3E614}" type="pres">
      <dgm:prSet presAssocID="{4ECC64BB-55DA-4DCD-B12B-EA6F172066D9}" presName="Name8" presStyleCnt="0"/>
      <dgm:spPr/>
    </dgm:pt>
    <dgm:pt modelId="{0486EE97-7D11-4ADC-9131-52BE1636D2F1}" type="pres">
      <dgm:prSet presAssocID="{4ECC64BB-55DA-4DCD-B12B-EA6F172066D9}" presName="level" presStyleLbl="node1" presStyleIdx="2" presStyleCnt="3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EC44B8-19A6-466E-9D32-3286B330A2DD}" type="pres">
      <dgm:prSet presAssocID="{4ECC64BB-55DA-4DCD-B12B-EA6F172066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305A9E-D7BF-4690-945D-FAD747E74E7A}" type="presOf" srcId="{4ECC64BB-55DA-4DCD-B12B-EA6F172066D9}" destId="{8CEC44B8-19A6-466E-9D32-3286B330A2DD}" srcOrd="1" destOrd="0" presId="urn:microsoft.com/office/officeart/2005/8/layout/pyramid3"/>
    <dgm:cxn modelId="{2D1E732C-EF8B-44A5-82A7-69CFADAE27B0}" type="presOf" srcId="{4978B932-006F-4231-9DF7-128D1B3EC446}" destId="{60F4EC93-1C8A-4DDE-88E3-A5412265CB4E}" srcOrd="1" destOrd="0" presId="urn:microsoft.com/office/officeart/2005/8/layout/pyramid3"/>
    <dgm:cxn modelId="{F720E49F-B3DC-4C7B-8D4C-22C555B8CB35}" type="presOf" srcId="{4ECC64BB-55DA-4DCD-B12B-EA6F172066D9}" destId="{0486EE97-7D11-4ADC-9131-52BE1636D2F1}" srcOrd="0" destOrd="0" presId="urn:microsoft.com/office/officeart/2005/8/layout/pyramid3"/>
    <dgm:cxn modelId="{CF5D11FB-A70E-40BC-9F16-67A0D70B09AD}" srcId="{ECDD7A74-9218-4908-B18D-94485A2039A3}" destId="{4978B932-006F-4231-9DF7-128D1B3EC446}" srcOrd="1" destOrd="0" parTransId="{522C130D-4323-4BFB-AAAD-666D7CDBD7F5}" sibTransId="{332663AB-F776-4FC5-9928-C9706E624E74}"/>
    <dgm:cxn modelId="{CED68D32-48A3-4393-A903-C59110B85373}" srcId="{ECDD7A74-9218-4908-B18D-94485A2039A3}" destId="{E54345CC-031E-43F3-AA4B-0D237BA7B811}" srcOrd="0" destOrd="0" parTransId="{F868F105-1769-49E1-85DB-9E17622F5B61}" sibTransId="{7F96013B-07D5-4B34-ABB5-8FB9CE6834CB}"/>
    <dgm:cxn modelId="{0D7E8AF5-3F67-4A97-8FD6-DC6AA12833C5}" type="presOf" srcId="{4978B932-006F-4231-9DF7-128D1B3EC446}" destId="{C5999F58-1606-481D-9A31-EFBD4B64585B}" srcOrd="0" destOrd="0" presId="urn:microsoft.com/office/officeart/2005/8/layout/pyramid3"/>
    <dgm:cxn modelId="{C110C48D-881C-47EA-9EF4-57B57E102C50}" type="presOf" srcId="{E54345CC-031E-43F3-AA4B-0D237BA7B811}" destId="{B9A729CD-8986-4E47-81C7-A7190D2080DA}" srcOrd="1" destOrd="0" presId="urn:microsoft.com/office/officeart/2005/8/layout/pyramid3"/>
    <dgm:cxn modelId="{C6310A6F-A0E3-44D6-A76A-840F6F5210A1}" type="presOf" srcId="{ECDD7A74-9218-4908-B18D-94485A2039A3}" destId="{670F8216-566D-45AC-88B6-84BD60DEF773}" srcOrd="0" destOrd="0" presId="urn:microsoft.com/office/officeart/2005/8/layout/pyramid3"/>
    <dgm:cxn modelId="{7B6D20B0-160B-421F-939C-E7ACBDC0EF00}" srcId="{ECDD7A74-9218-4908-B18D-94485A2039A3}" destId="{4ECC64BB-55DA-4DCD-B12B-EA6F172066D9}" srcOrd="2" destOrd="0" parTransId="{DC980F4C-8350-40AB-A026-0D31181043BF}" sibTransId="{69AF8079-C2C9-4BD1-AC6E-BF1E6837A614}"/>
    <dgm:cxn modelId="{A9D1320A-2ED4-4EDA-843F-75F656A01974}" type="presOf" srcId="{E54345CC-031E-43F3-AA4B-0D237BA7B811}" destId="{5C7982A1-1917-4275-A354-1FC8D50088F2}" srcOrd="0" destOrd="0" presId="urn:microsoft.com/office/officeart/2005/8/layout/pyramid3"/>
    <dgm:cxn modelId="{A17CCFC9-B4ED-4CBD-A6CB-771A61075D3B}" type="presParOf" srcId="{670F8216-566D-45AC-88B6-84BD60DEF773}" destId="{35E3893B-402F-49DA-8D72-8EC0AA402398}" srcOrd="0" destOrd="0" presId="urn:microsoft.com/office/officeart/2005/8/layout/pyramid3"/>
    <dgm:cxn modelId="{C98D3D36-E98E-4563-B6C6-68DA3D8516F8}" type="presParOf" srcId="{35E3893B-402F-49DA-8D72-8EC0AA402398}" destId="{5C7982A1-1917-4275-A354-1FC8D50088F2}" srcOrd="0" destOrd="0" presId="urn:microsoft.com/office/officeart/2005/8/layout/pyramid3"/>
    <dgm:cxn modelId="{DE25855B-6C73-42DE-97BC-B3D39E2F1B4A}" type="presParOf" srcId="{35E3893B-402F-49DA-8D72-8EC0AA402398}" destId="{B9A729CD-8986-4E47-81C7-A7190D2080DA}" srcOrd="1" destOrd="0" presId="urn:microsoft.com/office/officeart/2005/8/layout/pyramid3"/>
    <dgm:cxn modelId="{958E5401-C315-453C-80CE-6103EABAEF5E}" type="presParOf" srcId="{670F8216-566D-45AC-88B6-84BD60DEF773}" destId="{3E23FDC1-0AD4-4C61-BDA9-A62219ADB184}" srcOrd="1" destOrd="0" presId="urn:microsoft.com/office/officeart/2005/8/layout/pyramid3"/>
    <dgm:cxn modelId="{E6592AE8-9B4E-4B83-8123-D4C7EE5FE0F3}" type="presParOf" srcId="{3E23FDC1-0AD4-4C61-BDA9-A62219ADB184}" destId="{C5999F58-1606-481D-9A31-EFBD4B64585B}" srcOrd="0" destOrd="0" presId="urn:microsoft.com/office/officeart/2005/8/layout/pyramid3"/>
    <dgm:cxn modelId="{91C61DEB-D16E-42D2-B556-0B843345DF60}" type="presParOf" srcId="{3E23FDC1-0AD4-4C61-BDA9-A62219ADB184}" destId="{60F4EC93-1C8A-4DDE-88E3-A5412265CB4E}" srcOrd="1" destOrd="0" presId="urn:microsoft.com/office/officeart/2005/8/layout/pyramid3"/>
    <dgm:cxn modelId="{716A851C-254D-4DA7-A68B-4F20342E2F62}" type="presParOf" srcId="{670F8216-566D-45AC-88B6-84BD60DEF773}" destId="{3BCF5694-D1F0-42BE-97CA-E20A63F3E614}" srcOrd="2" destOrd="0" presId="urn:microsoft.com/office/officeart/2005/8/layout/pyramid3"/>
    <dgm:cxn modelId="{D313BF6B-9C43-4F5D-8AF0-A564AE8CE87D}" type="presParOf" srcId="{3BCF5694-D1F0-42BE-97CA-E20A63F3E614}" destId="{0486EE97-7D11-4ADC-9131-52BE1636D2F1}" srcOrd="0" destOrd="0" presId="urn:microsoft.com/office/officeart/2005/8/layout/pyramid3"/>
    <dgm:cxn modelId="{4F15240A-C79B-4368-96D5-4F5974A10D1C}" type="presParOf" srcId="{3BCF5694-D1F0-42BE-97CA-E20A63F3E614}" destId="{8CEC44B8-19A6-466E-9D32-3286B330A2DD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2E4D9B-5176-4282-A3C0-39B4B41FC058}">
      <dsp:nvSpPr>
        <dsp:cNvPr id="0" name=""/>
        <dsp:cNvSpPr/>
      </dsp:nvSpPr>
      <dsp:spPr>
        <a:xfrm>
          <a:off x="2461184" y="74647"/>
          <a:ext cx="2819705" cy="1681993"/>
        </a:xfrm>
        <a:prstGeom prst="trapezoid">
          <a:avLst>
            <a:gd name="adj" fmla="val 8261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In-service</a:t>
          </a:r>
          <a:endParaRPr lang="en-US" sz="2400" b="1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461184" y="74647"/>
        <a:ext cx="2819705" cy="1681993"/>
      </dsp:txXfrm>
    </dsp:sp>
    <dsp:sp modelId="{992194BB-6783-41AE-ADF0-20E39D7071CA}">
      <dsp:nvSpPr>
        <dsp:cNvPr id="0" name=""/>
        <dsp:cNvSpPr/>
      </dsp:nvSpPr>
      <dsp:spPr>
        <a:xfrm>
          <a:off x="1051856" y="1728641"/>
          <a:ext cx="5638372" cy="1730378"/>
        </a:xfrm>
        <a:prstGeom prst="trapezoid">
          <a:avLst>
            <a:gd name="adj" fmla="val 8261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 smtClean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 smtClean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 smtClean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Observation</a:t>
          </a:r>
          <a:endParaRPr lang="en-US" sz="2400" b="1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1" kern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August </a:t>
          </a:r>
          <a:r>
            <a:rPr lang="en-US" sz="1800" b="1" i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13-31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2038571" y="1728641"/>
        <a:ext cx="3664942" cy="1730378"/>
      </dsp:txXfrm>
    </dsp:sp>
    <dsp:sp modelId="{3E5F7F80-339B-483C-A13B-53698B8D3E2F}">
      <dsp:nvSpPr>
        <dsp:cNvPr id="0" name=""/>
        <dsp:cNvSpPr/>
      </dsp:nvSpPr>
      <dsp:spPr>
        <a:xfrm>
          <a:off x="0" y="3412372"/>
          <a:ext cx="7796212" cy="1305936"/>
        </a:xfrm>
        <a:prstGeom prst="trapezoid">
          <a:avLst>
            <a:gd name="adj" fmla="val 8261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Co-Planning/Co-Teaching with Mentor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September </a:t>
          </a:r>
          <a:r>
            <a:rPr lang="en-US" sz="2000" b="1" i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3-October 12</a:t>
          </a:r>
        </a:p>
      </dsp:txBody>
      <dsp:txXfrm>
        <a:off x="1364337" y="3412372"/>
        <a:ext cx="5067538" cy="13059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7982A1-1917-4275-A354-1FC8D50088F2}">
      <dsp:nvSpPr>
        <dsp:cNvPr id="0" name=""/>
        <dsp:cNvSpPr/>
      </dsp:nvSpPr>
      <dsp:spPr>
        <a:xfrm rot="10800000">
          <a:off x="0" y="0"/>
          <a:ext cx="7796212" cy="1486958"/>
        </a:xfrm>
        <a:prstGeom prst="trapezoid">
          <a:avLst>
            <a:gd name="adj" fmla="val 87384"/>
          </a:avLst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Immersion Experience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October </a:t>
          </a:r>
          <a:r>
            <a:rPr lang="en-US" sz="1600" b="1" i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15-November </a:t>
          </a:r>
          <a:r>
            <a:rPr lang="en-US" sz="1600" b="1" i="1" kern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2</a:t>
          </a:r>
          <a:endParaRPr lang="en-US" sz="1600" b="1" i="1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*Please note interns may be excused for state </a:t>
          </a:r>
          <a:r>
            <a:rPr lang="en-US" sz="1100" b="1" i="1" kern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conferences </a:t>
          </a:r>
          <a:r>
            <a:rPr lang="en-US" sz="1100" b="1" i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in their content areas. Foreign Language (AFLTA) is in October. </a:t>
          </a:r>
          <a:endParaRPr lang="en-US" sz="1600" b="1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-10800000">
        <a:off x="1364337" y="0"/>
        <a:ext cx="5067538" cy="1486958"/>
      </dsp:txXfrm>
    </dsp:sp>
    <dsp:sp modelId="{C5999F58-1606-481D-9A31-EFBD4B64585B}">
      <dsp:nvSpPr>
        <dsp:cNvPr id="0" name=""/>
        <dsp:cNvSpPr/>
      </dsp:nvSpPr>
      <dsp:spPr>
        <a:xfrm rot="10800000">
          <a:off x="1337206" y="1486958"/>
          <a:ext cx="5197475" cy="1486958"/>
        </a:xfrm>
        <a:prstGeom prst="trapezoid">
          <a:avLst>
            <a:gd name="adj" fmla="val 87384"/>
          </a:avLst>
        </a:prstGeom>
        <a:solidFill>
          <a:schemeClr val="accent3">
            <a:shade val="50000"/>
            <a:hueOff val="81597"/>
            <a:satOff val="-2392"/>
            <a:lumOff val="272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latin typeface="Calibri" panose="020F0502020204030204" pitchFamily="34" charset="0"/>
              <a:cs typeface="Calibri" panose="020F0502020204030204" pitchFamily="34" charset="0"/>
            </a:rPr>
            <a:t>Co-Planning/Co-Teaching with </a:t>
          </a:r>
          <a:r>
            <a:rPr lang="en-US" sz="24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Mentor</a:t>
          </a:r>
          <a:endParaRPr lang="en-US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November </a:t>
          </a:r>
          <a:r>
            <a:rPr lang="en-US" sz="1600" b="0" i="1" kern="1200" dirty="0">
              <a:latin typeface="Calibri" panose="020F0502020204030204" pitchFamily="34" charset="0"/>
              <a:cs typeface="Calibri" panose="020F0502020204030204" pitchFamily="34" charset="0"/>
            </a:rPr>
            <a:t>5- November 21</a:t>
          </a:r>
        </a:p>
      </dsp:txBody>
      <dsp:txXfrm rot="-10800000">
        <a:off x="2246764" y="1486958"/>
        <a:ext cx="3378358" cy="1486958"/>
      </dsp:txXfrm>
    </dsp:sp>
    <dsp:sp modelId="{0486EE97-7D11-4ADC-9131-52BE1636D2F1}">
      <dsp:nvSpPr>
        <dsp:cNvPr id="0" name=""/>
        <dsp:cNvSpPr/>
      </dsp:nvSpPr>
      <dsp:spPr>
        <a:xfrm rot="10800000">
          <a:off x="2598737" y="2973916"/>
          <a:ext cx="2598737" cy="1486958"/>
        </a:xfrm>
        <a:prstGeom prst="trapezoid">
          <a:avLst>
            <a:gd name="adj" fmla="val 87384"/>
          </a:avLst>
        </a:prstGeom>
        <a:solidFill>
          <a:schemeClr val="accent3">
            <a:shade val="50000"/>
            <a:hueOff val="81597"/>
            <a:satOff val="-2392"/>
            <a:lumOff val="272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latin typeface="Calibri" panose="020F0502020204030204" pitchFamily="34" charset="0"/>
              <a:cs typeface="Calibri" panose="020F0502020204030204" pitchFamily="34" charset="0"/>
            </a:rPr>
            <a:t>Blending out </a:t>
          </a:r>
          <a:r>
            <a:rPr lang="en-US" sz="24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of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Fall Experience</a:t>
          </a:r>
          <a:endParaRPr lang="en-US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November </a:t>
          </a:r>
          <a:r>
            <a:rPr lang="en-US" sz="1600" i="1" kern="1200" dirty="0">
              <a:latin typeface="Calibri" panose="020F0502020204030204" pitchFamily="34" charset="0"/>
              <a:cs typeface="Calibri" panose="020F0502020204030204" pitchFamily="34" charset="0"/>
            </a:rPr>
            <a:t>26-December 7</a:t>
          </a:r>
        </a:p>
      </dsp:txBody>
      <dsp:txXfrm rot="-10800000">
        <a:off x="2598737" y="2973916"/>
        <a:ext cx="2598737" cy="1486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16933"/>
            <a:ext cx="8754534" cy="64516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4445000"/>
            <a:ext cx="8464695" cy="1715811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0"/>
            <a:ext cx="5811235" cy="32161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213023"/>
            <a:ext cx="8480534" cy="5746008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668338"/>
            <a:ext cx="7533524" cy="2766528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46830"/>
            <a:ext cx="751206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3669071" y="4714242"/>
            <a:ext cx="4607740" cy="942356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12134" y="4954635"/>
            <a:ext cx="2987069" cy="918361"/>
          </a:xfrm>
        </p:spPr>
        <p:txBody>
          <a:bodyPr vert="horz" lIns="91440" tIns="45720" rIns="91440" bIns="45720" rtlCol="0" anchor="ctr"/>
          <a:lstStyle>
            <a:lvl1pPr algn="r">
              <a:defRPr lang="en-US" sz="4200" dirty="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3819948"/>
            <a:ext cx="680390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5057183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279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2AC3-6A0B-4169-B1EA-E3AE8B351BDD}" type="datetimeFigureOut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05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9363-8B87-41B7-9F8E-64519CBB8F34}" type="datetimeFigureOut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659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5746-5284-4951-9F37-7AE924EDBCB7}" type="datetimeFigureOut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4280" y="8878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290648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1821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8B29-7265-4A65-A2A4-6703C057B7C1}" type="datetimeFigureOut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553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A082-94DF-4C4B-A041-6624924AB0A8}" type="datetimeFigureOut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288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8" y="4389286"/>
            <a:ext cx="2483655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686C4-3AB5-4E0C-86CA-FB108C350AA9}" type="datetimeFigureOut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752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294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97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rickwork-HD-R1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2" name="Freeform 11"/>
          <p:cNvSpPr/>
          <p:nvPr/>
        </p:nvSpPr>
        <p:spPr>
          <a:xfrm>
            <a:off x="-11907" y="1"/>
            <a:ext cx="8762858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0" y="4282258"/>
            <a:ext cx="8496943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 25"/>
          <p:cNvSpPr/>
          <p:nvPr/>
        </p:nvSpPr>
        <p:spPr>
          <a:xfrm>
            <a:off x="1" y="1"/>
            <a:ext cx="6539684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 14"/>
          <p:cNvSpPr/>
          <p:nvPr/>
        </p:nvSpPr>
        <p:spPr>
          <a:xfrm rot="21420000">
            <a:off x="-121350" y="293317"/>
            <a:ext cx="8525337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668401" y="662656"/>
            <a:ext cx="7316390" cy="2766528"/>
          </a:xfrm>
        </p:spPr>
        <p:txBody>
          <a:bodyPr anchor="b">
            <a:normAutofit/>
          </a:bodyPr>
          <a:lstStyle>
            <a:lvl1pPr algn="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737297" y="3505210"/>
            <a:ext cx="731639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1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3711406" y="4578463"/>
            <a:ext cx="4607740" cy="1163112"/>
          </a:xfrm>
        </p:spPr>
        <p:txBody>
          <a:bodyPr/>
          <a:lstStyle>
            <a:lvl1pPr algn="ctr">
              <a:defRPr sz="405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7AFFB9B-9FB8-469E-96F9-4D32314110B6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4170" y="4883024"/>
            <a:ext cx="3035429" cy="1195538"/>
          </a:xfrm>
        </p:spPr>
        <p:txBody>
          <a:bodyPr vert="horz" lIns="91440" tIns="45720" rIns="91440" bIns="45720" rtlCol="0" anchor="ctr"/>
          <a:lstStyle>
            <a:lvl1pPr algn="r">
              <a:defRPr lang="en-US" sz="4050" dirty="0"/>
            </a:lvl1pPr>
          </a:lstStyle>
          <a:p>
            <a:endParaRPr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388818" y="3832648"/>
            <a:ext cx="680390" cy="498470"/>
          </a:xfrm>
        </p:spPr>
        <p:txBody>
          <a:bodyPr/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5" name="5-Point Star 24"/>
          <p:cNvSpPr/>
          <p:nvPr/>
        </p:nvSpPr>
        <p:spPr>
          <a:xfrm rot="21420000">
            <a:off x="3166039" y="5111356"/>
            <a:ext cx="386540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745948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56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6508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40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2109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6089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767" y="2063396"/>
            <a:ext cx="3642119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9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644" y="2063396"/>
            <a:ext cx="3648368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9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969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2148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5141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1992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0"/>
            <a:ext cx="4758977" cy="2023252"/>
          </a:xfrm>
        </p:spPr>
        <p:txBody>
          <a:bodyPr anchor="b">
            <a:normAutofit/>
          </a:bodyPr>
          <a:lstStyle>
            <a:lvl1pPr algn="ctr"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1771" y="1"/>
            <a:ext cx="2698610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758976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1755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2AC3-6A0B-4169-B1EA-E3AE8B351BDD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3810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9363-8B87-41B7-9F8E-64519CBB8F34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0048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5746-5284-4951-9F37-7AE924EDBCB7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351" y="89262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defTabSz="342900"/>
            <a:r>
              <a:rPr lang="en-US" sz="6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4812" y="292282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defTabSz="342900"/>
            <a:r>
              <a:rPr lang="en-US" sz="6000" dirty="0">
                <a:solidFill>
                  <a:prstClr val="black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797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508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8B29-7265-4A65-A2A4-6703C057B7C1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8309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A082-94DF-4C4B-A041-6624924AB0A8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6603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16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16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9" y="4389286"/>
            <a:ext cx="2482596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16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686C4-3AB5-4E0C-86CA-FB108C350AA9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0604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3438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srgbClr val="B80E0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2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78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69" y="2063396"/>
            <a:ext cx="3591317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0" y="2063396"/>
            <a:ext cx="359667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542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744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30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89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440817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0" y="1"/>
            <a:ext cx="3162641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40817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077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5.jpe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1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rickwork-HD-R1a.jpg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defTabSz="342900"/>
            <a:fld id="{C35BB1C6-BF8F-4481-8AB2-603A1C8A906A}" type="datetimeFigureOut">
              <a:rPr lang="en-US" smtClean="0">
                <a:solidFill>
                  <a:srgbClr val="B80E0F">
                    <a:lumMod val="50000"/>
                  </a:srgbClr>
                </a:solidFill>
              </a:rPr>
              <a:pPr defTabSz="342900"/>
              <a:t>7/31/2018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defTabSz="342900"/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defTabSz="342900"/>
            <a:fld id="{6D22F896-40B5-4ADD-8801-0D06FADFA095}" type="slidenum">
              <a:rPr lang="en-US" smtClean="0">
                <a:solidFill>
                  <a:srgbClr val="B80E0F">
                    <a:lumMod val="50000"/>
                  </a:srgbClr>
                </a:solidFill>
              </a:rPr>
              <a:pPr defTabSz="342900"/>
              <a:t>‹#›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56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5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5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3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2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collins4@uark.edu" TargetMode="External"/><Relationship Id="rId2" Type="http://schemas.openxmlformats.org/officeDocument/2006/relationships/hyperlink" Target="mailto:fbowles@uark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282389" y="946000"/>
            <a:ext cx="7494774" cy="482615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7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7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7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700" dirty="0"/>
              <a:t>Come to the edge, he said,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700" dirty="0"/>
              <a:t>	  They said: We are afraid.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700" dirty="0"/>
              <a:t>Come to the edge, he said.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700" dirty="0"/>
              <a:t>			They came.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700" dirty="0"/>
              <a:t>He pushed them…and they flew.</a:t>
            </a:r>
          </a:p>
          <a:p>
            <a:pPr algn="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100" dirty="0"/>
              <a:t>Guillaume Apollinaire</a:t>
            </a:r>
          </a:p>
        </p:txBody>
      </p:sp>
      <p:pic>
        <p:nvPicPr>
          <p:cNvPr id="18436" name="Picture 4" descr="MCj04377330000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254" y="290946"/>
            <a:ext cx="3687809" cy="2369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06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91441"/>
            <a:ext cx="7797662" cy="548640"/>
          </a:xfrm>
        </p:spPr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What Mentors Are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773085"/>
            <a:ext cx="7796030" cy="4854632"/>
          </a:xfrm>
        </p:spPr>
        <p:txBody>
          <a:bodyPr>
            <a:normAutofit fontScale="25000" lnSpcReduction="20000"/>
          </a:bodyPr>
          <a:lstStyle/>
          <a:p>
            <a:pPr lvl="1"/>
            <a:endParaRPr lang="en-US" sz="9600" b="1" u="sng" cap="none" dirty="0" smtClean="0">
              <a:latin typeface="Calibri" panose="020F0502020204030204" pitchFamily="34" charset="0"/>
            </a:endParaRPr>
          </a:p>
          <a:p>
            <a:pPr lvl="1"/>
            <a:r>
              <a:rPr lang="en-US" sz="9600" b="1" u="sng" cap="none" dirty="0" smtClean="0">
                <a:latin typeface="Calibri" panose="020F0502020204030204" pitchFamily="34" charset="0"/>
              </a:rPr>
              <a:t>Models</a:t>
            </a:r>
            <a:r>
              <a:rPr lang="en-US" sz="9600" cap="none" dirty="0" smtClean="0">
                <a:latin typeface="Calibri" panose="020F0502020204030204" pitchFamily="34" charset="0"/>
              </a:rPr>
              <a:t> of a way of teaching and of “being a teacher” in the context</a:t>
            </a:r>
          </a:p>
          <a:p>
            <a:pPr marL="457200" lvl="1" indent="0">
              <a:buNone/>
            </a:pPr>
            <a:endParaRPr lang="en-US" sz="3200" cap="none" dirty="0" smtClean="0">
              <a:latin typeface="Calibri" panose="020F0502020204030204" pitchFamily="34" charset="0"/>
            </a:endParaRPr>
          </a:p>
          <a:p>
            <a:pPr lvl="1"/>
            <a:r>
              <a:rPr lang="en-US" sz="9600" b="1" u="sng" cap="none" dirty="0" smtClean="0">
                <a:latin typeface="Calibri" panose="020F0502020204030204" pitchFamily="34" charset="0"/>
              </a:rPr>
              <a:t>Acculturators</a:t>
            </a:r>
            <a:r>
              <a:rPr lang="en-US" sz="9600" cap="none" dirty="0" smtClean="0">
                <a:latin typeface="Calibri" panose="020F0502020204030204" pitchFamily="34" charset="0"/>
              </a:rPr>
              <a:t> helping mentee integrate into the context and community</a:t>
            </a:r>
          </a:p>
          <a:p>
            <a:pPr marL="457200" lvl="1" indent="0">
              <a:buNone/>
            </a:pPr>
            <a:endParaRPr lang="en-US" sz="3200" cap="none" dirty="0" smtClean="0">
              <a:latin typeface="Calibri" panose="020F0502020204030204" pitchFamily="34" charset="0"/>
            </a:endParaRPr>
          </a:p>
          <a:p>
            <a:pPr lvl="1"/>
            <a:r>
              <a:rPr lang="en-US" sz="9600" b="1" u="sng" cap="none" dirty="0" smtClean="0">
                <a:latin typeface="Calibri" panose="020F0502020204030204" pitchFamily="34" charset="0"/>
              </a:rPr>
              <a:t>Supporters</a:t>
            </a:r>
            <a:r>
              <a:rPr lang="en-US" sz="9600" cap="none" dirty="0" smtClean="0">
                <a:latin typeface="Calibri" panose="020F0502020204030204" pitchFamily="34" charset="0"/>
              </a:rPr>
              <a:t> for the emotionally charged process of transformation</a:t>
            </a:r>
          </a:p>
          <a:p>
            <a:pPr marL="457200" lvl="1" indent="0">
              <a:buNone/>
            </a:pPr>
            <a:r>
              <a:rPr lang="en-US" sz="9600" cap="none" dirty="0" smtClean="0">
                <a:latin typeface="Calibri" panose="020F0502020204030204" pitchFamily="34" charset="0"/>
              </a:rPr>
              <a:t> </a:t>
            </a:r>
          </a:p>
          <a:p>
            <a:pPr lvl="1"/>
            <a:r>
              <a:rPr lang="en-US" sz="9600" b="1" u="sng" cap="none" dirty="0" smtClean="0">
                <a:latin typeface="Calibri" panose="020F0502020204030204" pitchFamily="34" charset="0"/>
              </a:rPr>
              <a:t>Sponsors</a:t>
            </a:r>
            <a:r>
              <a:rPr lang="en-US" sz="9600" cap="none" dirty="0" smtClean="0">
                <a:latin typeface="Calibri" panose="020F0502020204030204" pitchFamily="34" charset="0"/>
              </a:rPr>
              <a:t> to introduce mentee into professional community</a:t>
            </a:r>
          </a:p>
          <a:p>
            <a:pPr marL="457200" lvl="1" indent="0">
              <a:buNone/>
            </a:pPr>
            <a:endParaRPr lang="en-US" sz="3200" cap="none" dirty="0" smtClean="0">
              <a:latin typeface="Calibri" panose="020F0502020204030204" pitchFamily="34" charset="0"/>
            </a:endParaRPr>
          </a:p>
          <a:p>
            <a:pPr lvl="1"/>
            <a:r>
              <a:rPr lang="en-US" sz="9600" b="1" u="sng" cap="none" dirty="0" smtClean="0">
                <a:latin typeface="Calibri" panose="020F0502020204030204" pitchFamily="34" charset="0"/>
              </a:rPr>
              <a:t>Educators</a:t>
            </a:r>
            <a:r>
              <a:rPr lang="en-US" sz="9600" cap="none" dirty="0" smtClean="0">
                <a:latin typeface="Calibri" panose="020F0502020204030204" pitchFamily="34" charset="0"/>
              </a:rPr>
              <a:t> to scaffold the process of becoming a teacher, for teaching, and for learning teaching</a:t>
            </a:r>
          </a:p>
          <a:p>
            <a:pPr marL="0" indent="0">
              <a:buNone/>
            </a:pPr>
            <a:r>
              <a:rPr lang="en-US" sz="3800" dirty="0">
                <a:latin typeface="Calibri" panose="020F0502020204030204" pitchFamily="34" charset="0"/>
              </a:rPr>
              <a:t> </a:t>
            </a:r>
            <a:br>
              <a:rPr lang="en-US" sz="3800" dirty="0">
                <a:latin typeface="Calibri" panose="020F0502020204030204" pitchFamily="34" charset="0"/>
              </a:rPr>
            </a:br>
            <a:r>
              <a:rPr lang="en-US" sz="3800" dirty="0">
                <a:solidFill>
                  <a:schemeClr val="bg1"/>
                </a:solidFill>
                <a:latin typeface="Calibri" panose="020F0502020204030204" pitchFamily="34" charset="0"/>
              </a:rPr>
              <a:t>*Ibid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27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What Mentors Are Not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1529542"/>
            <a:ext cx="7796030" cy="4098174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pPr lvl="1"/>
            <a:r>
              <a:rPr lang="en-US" sz="2800" b="1" cap="none" dirty="0" smtClean="0">
                <a:latin typeface="Calibri" panose="020F0502020204030204" pitchFamily="34" charset="0"/>
              </a:rPr>
              <a:t>Assessors</a:t>
            </a:r>
            <a:r>
              <a:rPr lang="en-US" sz="2800" cap="none" dirty="0" smtClean="0">
                <a:latin typeface="Calibri" panose="020F0502020204030204" pitchFamily="34" charset="0"/>
              </a:rPr>
              <a:t>—giving grades</a:t>
            </a:r>
            <a:br>
              <a:rPr lang="en-US" sz="2800" cap="none" dirty="0" smtClean="0">
                <a:latin typeface="Calibri" panose="020F0502020204030204" pitchFamily="34" charset="0"/>
              </a:rPr>
            </a:br>
            <a:endParaRPr lang="en-US" sz="2800" cap="none" dirty="0" smtClean="0">
              <a:latin typeface="Calibri" panose="020F0502020204030204" pitchFamily="34" charset="0"/>
            </a:endParaRPr>
          </a:p>
          <a:p>
            <a:pPr lvl="1"/>
            <a:r>
              <a:rPr lang="en-US" sz="2800" b="1" cap="none" dirty="0" smtClean="0">
                <a:latin typeface="Calibri" panose="020F0502020204030204" pitchFamily="34" charset="0"/>
              </a:rPr>
              <a:t>Advisors</a:t>
            </a:r>
            <a:r>
              <a:rPr lang="en-US" sz="2800" cap="none" dirty="0" smtClean="0">
                <a:latin typeface="Calibri" panose="020F0502020204030204" pitchFamily="34" charset="0"/>
              </a:rPr>
              <a:t>—telling mentee what to do or how to think</a:t>
            </a:r>
            <a:br>
              <a:rPr lang="en-US" sz="2800" cap="none" dirty="0" smtClean="0">
                <a:latin typeface="Calibri" panose="020F0502020204030204" pitchFamily="34" charset="0"/>
              </a:rPr>
            </a:br>
            <a:endParaRPr lang="en-US" sz="2800" cap="none" dirty="0" smtClean="0">
              <a:latin typeface="Calibri" panose="020F0502020204030204" pitchFamily="34" charset="0"/>
            </a:endParaRPr>
          </a:p>
          <a:p>
            <a:pPr lvl="1"/>
            <a:r>
              <a:rPr lang="en-US" sz="2800" b="1" cap="none" dirty="0" smtClean="0">
                <a:latin typeface="Calibri" panose="020F0502020204030204" pitchFamily="34" charset="0"/>
              </a:rPr>
              <a:t>Trainers</a:t>
            </a:r>
            <a:r>
              <a:rPr lang="en-US" sz="2800" cap="none" dirty="0" smtClean="0">
                <a:latin typeface="Calibri" panose="020F0502020204030204" pitchFamily="34" charset="0"/>
              </a:rPr>
              <a:t>—drilling them in what a mentor believes is “correct” or “good” classroom behavior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91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719" y="0"/>
            <a:ext cx="7797662" cy="1151965"/>
          </a:xfrm>
        </p:spPr>
        <p:txBody>
          <a:bodyPr/>
          <a:lstStyle/>
          <a:p>
            <a:pPr algn="ctr"/>
            <a:r>
              <a:rPr lang="en-US" sz="4800" dirty="0">
                <a:latin typeface="Book Antiqua" panose="02040602050305030304" pitchFamily="18" charset="0"/>
              </a:rPr>
              <a:t>What Mentors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914400"/>
            <a:ext cx="7796030" cy="504582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600" cap="none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600" cap="none" dirty="0" smtClean="0">
                <a:latin typeface="Calibri" panose="020F0502020204030204" pitchFamily="34" charset="0"/>
              </a:rPr>
              <a:t>Two kinds of help:</a:t>
            </a:r>
          </a:p>
          <a:p>
            <a:pPr marL="0" indent="0">
              <a:buNone/>
            </a:pPr>
            <a:r>
              <a:rPr lang="en-US" sz="2400" cap="none" dirty="0" smtClean="0">
                <a:latin typeface="Calibri" panose="020F0502020204030204" pitchFamily="34" charset="0"/>
              </a:rPr>
              <a:t>1. Random acts of kindness</a:t>
            </a:r>
          </a:p>
          <a:p>
            <a:pPr marL="0" indent="0">
              <a:buNone/>
            </a:pPr>
            <a:r>
              <a:rPr lang="en-US" cap="none" dirty="0" smtClean="0">
                <a:latin typeface="Calibri" panose="020F0502020204030204" pitchFamily="34" charset="0"/>
              </a:rPr>
              <a:t>Offer to do things for the mentee—help them  get through a stressful day by listening, release them from clerical work, send them to observe another teacher</a:t>
            </a:r>
          </a:p>
          <a:p>
            <a:pPr marL="0" indent="0">
              <a:buNone/>
            </a:pPr>
            <a:r>
              <a:rPr lang="en-US" sz="2400" cap="none" dirty="0" smtClean="0">
                <a:latin typeface="Calibri" panose="020F0502020204030204" pitchFamily="34" charset="0"/>
              </a:rPr>
              <a:t>2. Supportive scaffolding of the core skills of professionalism—learning, thinking, action </a:t>
            </a:r>
          </a:p>
          <a:p>
            <a:pPr marL="0" indent="0">
              <a:buNone/>
            </a:pPr>
            <a:r>
              <a:rPr lang="en-US" sz="2000" cap="none" dirty="0" smtClean="0">
                <a:latin typeface="Calibri" panose="020F0502020204030204" pitchFamily="34" charset="0"/>
              </a:rPr>
              <a:t>Assist in linking theory &amp; practice, connecting  varied knowledge from varied sources, reflecting on their own and </a:t>
            </a:r>
            <a:r>
              <a:rPr lang="en-US" sz="2000" b="1" cap="none" dirty="0" smtClean="0">
                <a:latin typeface="Calibri" panose="020F0502020204030204" pitchFamily="34" charset="0"/>
              </a:rPr>
              <a:t>students</a:t>
            </a:r>
            <a:r>
              <a:rPr lang="en-US" sz="2000" cap="none" dirty="0" smtClean="0">
                <a:latin typeface="Calibri" panose="020F0502020204030204" pitchFamily="34" charset="0"/>
              </a:rPr>
              <a:t>’ learning</a:t>
            </a:r>
          </a:p>
          <a:p>
            <a:r>
              <a:rPr lang="en-US" sz="2400" cap="none" dirty="0" smtClean="0">
                <a:solidFill>
                  <a:schemeClr val="bg1"/>
                </a:solidFill>
                <a:latin typeface="Calibri" panose="020F0502020204030204" pitchFamily="34" charset="0"/>
              </a:rPr>
              <a:t>*Ibid.</a:t>
            </a:r>
            <a:endParaRPr lang="en-US" sz="2400" cap="none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20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7971"/>
            <a:ext cx="8913813" cy="914400"/>
          </a:xfrm>
        </p:spPr>
        <p:txBody>
          <a:bodyPr/>
          <a:lstStyle/>
          <a:p>
            <a:r>
              <a:rPr lang="en-US" sz="3600" b="1" dirty="0" smtClean="0">
                <a:latin typeface="Book Antiqua" panose="02040602050305030304" pitchFamily="18" charset="0"/>
              </a:rPr>
              <a:t>Intern Reality Rotation One  </a:t>
            </a:r>
            <a:endParaRPr lang="en-US" sz="3600" b="1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0630" y="869264"/>
            <a:ext cx="8375650" cy="46153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cap="none" dirty="0" smtClean="0">
                <a:latin typeface="Calibri" panose="020F0502020204030204" pitchFamily="34" charset="0"/>
              </a:rPr>
              <a:t>Interns are…</a:t>
            </a:r>
            <a:endParaRPr lang="en-US" sz="2400" cap="none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cap="none" dirty="0" smtClean="0">
                <a:latin typeface="Calibri" panose="020F0502020204030204" pitchFamily="34" charset="0"/>
              </a:rPr>
              <a:t> 5 weeks into a licensure and graduate program</a:t>
            </a:r>
          </a:p>
          <a:p>
            <a:pPr lvl="1"/>
            <a:r>
              <a:rPr lang="en-US" sz="2400" cap="none" dirty="0" smtClean="0">
                <a:latin typeface="Calibri" panose="020F0502020204030204" pitchFamily="34" charset="0"/>
              </a:rPr>
              <a:t> Knowledgeable about theory and praxis of educational psychology, diversity, curriculum, and classroom management</a:t>
            </a:r>
          </a:p>
          <a:p>
            <a:pPr lvl="1"/>
            <a:r>
              <a:rPr lang="en-US" sz="2400" cap="none" dirty="0" smtClean="0">
                <a:latin typeface="Calibri" panose="020F0502020204030204" pitchFamily="34" charset="0"/>
              </a:rPr>
              <a:t> Dependent upon the department and mentor for a great deal of guidance</a:t>
            </a:r>
          </a:p>
          <a:p>
            <a:pPr marL="0" indent="0">
              <a:buNone/>
            </a:pPr>
            <a:r>
              <a:rPr lang="en-US" sz="2400" b="1" cap="none" dirty="0" smtClean="0">
                <a:latin typeface="Calibri" panose="020F0502020204030204" pitchFamily="34" charset="0"/>
              </a:rPr>
              <a:t>Interns have…</a:t>
            </a:r>
          </a:p>
          <a:p>
            <a:pPr lvl="1"/>
            <a:r>
              <a:rPr lang="en-US" sz="2400" cap="none" dirty="0" smtClean="0">
                <a:latin typeface="Calibri" panose="020F0502020204030204" pitchFamily="34" charset="0"/>
              </a:rPr>
              <a:t>Limited experience in classrooms</a:t>
            </a:r>
          </a:p>
          <a:p>
            <a:pPr lvl="1"/>
            <a:r>
              <a:rPr lang="en-US" sz="2400" cap="none" dirty="0" smtClean="0">
                <a:latin typeface="Calibri" panose="020F0502020204030204" pitchFamily="34" charset="0"/>
              </a:rPr>
              <a:t>Lots of enthusiasm, passion, and content knowledge</a:t>
            </a:r>
            <a:endParaRPr lang="en-US" sz="2400" cap="non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43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84" y="-5729"/>
            <a:ext cx="8913813" cy="914400"/>
          </a:xfrm>
        </p:spPr>
        <p:txBody>
          <a:bodyPr/>
          <a:lstStyle/>
          <a:p>
            <a:pPr algn="ctr"/>
            <a:r>
              <a:rPr lang="en-US" dirty="0" smtClean="0">
                <a:latin typeface="Book Antiqua" panose="02040602050305030304" pitchFamily="18" charset="0"/>
              </a:rPr>
              <a:t>How does this look?</a:t>
            </a:r>
            <a:endParaRPr lang="en-US" dirty="0">
              <a:latin typeface="Book Antiqua" panose="0204060205030503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53200200"/>
              </p:ext>
            </p:extLst>
          </p:nvPr>
        </p:nvGraphicFramePr>
        <p:xfrm>
          <a:off x="514350" y="908671"/>
          <a:ext cx="7796213" cy="4718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73624" y="1970705"/>
            <a:ext cx="1847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August 6-10</a:t>
            </a:r>
            <a:endParaRPr lang="en-US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08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0"/>
            <a:ext cx="7797662" cy="1151965"/>
          </a:xfrm>
        </p:spPr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How does this look?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227406"/>
              </p:ext>
            </p:extLst>
          </p:nvPr>
        </p:nvGraphicFramePr>
        <p:xfrm>
          <a:off x="514350" y="914400"/>
          <a:ext cx="7796213" cy="4460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148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09818"/>
            <a:ext cx="7797662" cy="1151965"/>
          </a:xfrm>
        </p:spPr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Evaluation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68127" y="1097280"/>
            <a:ext cx="8423275" cy="44639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</a:t>
            </a:r>
            <a:r>
              <a:rPr lang="en-US" sz="2600" cap="none" dirty="0" smtClean="0">
                <a:latin typeface="Calibri" panose="020F0502020204030204" pitchFamily="34" charset="0"/>
              </a:rPr>
              <a:t>Assessment of teacher candidate performance is continuous and rich.</a:t>
            </a:r>
          </a:p>
          <a:p>
            <a:r>
              <a:rPr lang="en-US" sz="2600" cap="none" dirty="0" smtClean="0">
                <a:latin typeface="Calibri" panose="020F0502020204030204" pitchFamily="34" charset="0"/>
              </a:rPr>
              <a:t>Assessment is provided to TC by mentor, FEC, and faculty to provide candidates the opportunity to reflect on practice and growth.</a:t>
            </a:r>
          </a:p>
          <a:p>
            <a:r>
              <a:rPr lang="en-US" sz="2600" cap="none" dirty="0" smtClean="0">
                <a:latin typeface="Calibri" panose="020F0502020204030204" pitchFamily="34" charset="0"/>
              </a:rPr>
              <a:t>Assessment opportunities are informal and formal with both scheduled and unannounced.</a:t>
            </a:r>
          </a:p>
        </p:txBody>
      </p:sp>
    </p:spTree>
    <p:extLst>
      <p:ext uri="{BB962C8B-B14F-4D97-AF65-F5344CB8AC3E}">
        <p14:creationId xmlns:p14="http://schemas.microsoft.com/office/powerpoint/2010/main" val="302460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10987"/>
            <a:ext cx="7797662" cy="677486"/>
          </a:xfrm>
        </p:spPr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Evaluation Forms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1625" y="847897"/>
            <a:ext cx="8423275" cy="4721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cap="none" dirty="0" smtClean="0">
                <a:latin typeface="Calibri" panose="020F0502020204030204" pitchFamily="34" charset="0"/>
              </a:rPr>
              <a:t>Mentor Evaluation</a:t>
            </a:r>
          </a:p>
          <a:p>
            <a:pPr lvl="1"/>
            <a:r>
              <a:rPr lang="en-US" sz="2400" cap="none" dirty="0" smtClean="0">
                <a:latin typeface="Calibri" panose="020F0502020204030204" pitchFamily="34" charset="0"/>
              </a:rPr>
              <a:t>Used to provide  a minimum of four formative feedback    evaluations during the rotation</a:t>
            </a:r>
          </a:p>
          <a:p>
            <a:pPr lvl="1"/>
            <a:r>
              <a:rPr lang="en-US" sz="2400" cap="none" dirty="0" smtClean="0">
                <a:latin typeface="Calibri" panose="020F0502020204030204" pitchFamily="34" charset="0"/>
              </a:rPr>
              <a:t>Danielson Short Form used as summative evaluation</a:t>
            </a:r>
          </a:p>
          <a:p>
            <a:pPr lvl="2"/>
            <a:r>
              <a:rPr lang="en-US" sz="2200" cap="none" dirty="0" smtClean="0">
                <a:latin typeface="Calibri" panose="020F0502020204030204" pitchFamily="34" charset="0"/>
              </a:rPr>
              <a:t>Danielson </a:t>
            </a:r>
            <a:r>
              <a:rPr lang="en-US" sz="2200" cap="none" dirty="0">
                <a:latin typeface="Calibri" panose="020F0502020204030204" pitchFamily="34" charset="0"/>
              </a:rPr>
              <a:t>Short Form may also be used for  targeted </a:t>
            </a:r>
            <a:r>
              <a:rPr lang="en-US" sz="2200" cap="none" dirty="0" smtClean="0">
                <a:latin typeface="Calibri" panose="020F0502020204030204" pitchFamily="34" charset="0"/>
              </a:rPr>
              <a:t>feedback</a:t>
            </a:r>
            <a:endParaRPr lang="en-US" sz="2400" cap="none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cap="none" dirty="0" smtClean="0">
                <a:latin typeface="Calibri" panose="020F0502020204030204" pitchFamily="34" charset="0"/>
              </a:rPr>
              <a:t>Complete and send to FEC and UA faculty after reviewing with teacher candidate.</a:t>
            </a:r>
          </a:p>
        </p:txBody>
      </p:sp>
    </p:spTree>
    <p:extLst>
      <p:ext uri="{BB962C8B-B14F-4D97-AF65-F5344CB8AC3E}">
        <p14:creationId xmlns:p14="http://schemas.microsoft.com/office/powerpoint/2010/main" val="174887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Book Antiqua" panose="02040602050305030304" pitchFamily="18" charset="0"/>
              </a:rPr>
              <a:t>Questions?</a:t>
            </a:r>
            <a:endParaRPr lang="en-US" dirty="0">
              <a:latin typeface="Book Antiqua" panose="0204060205030503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694" y="2063750"/>
            <a:ext cx="3311525" cy="3311525"/>
          </a:xfrm>
        </p:spPr>
      </p:pic>
    </p:spTree>
    <p:extLst>
      <p:ext uri="{BB962C8B-B14F-4D97-AF65-F5344CB8AC3E}">
        <p14:creationId xmlns:p14="http://schemas.microsoft.com/office/powerpoint/2010/main" val="242539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3307"/>
            <a:ext cx="8913813" cy="17168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latin typeface="AR BLANCA" panose="02000000000000000000" pitchFamily="2" charset="0"/>
              </a:rPr>
              <a:t/>
            </a:r>
            <a:br>
              <a:rPr lang="en-US" sz="6000" dirty="0" smtClean="0">
                <a:latin typeface="AR BLANCA" panose="02000000000000000000" pitchFamily="2" charset="0"/>
              </a:rPr>
            </a:br>
            <a:r>
              <a:rPr lang="en-US" sz="6000" dirty="0" smtClean="0">
                <a:latin typeface="AR BLANCA" panose="02000000000000000000" pitchFamily="2" charset="0"/>
              </a:rPr>
              <a:t>Thanks</a:t>
            </a:r>
            <a:r>
              <a:rPr lang="en-US" sz="6000" dirty="0" smtClean="0">
                <a:latin typeface="AR BLANCA" panose="02000000000000000000" pitchFamily="2" charset="0"/>
              </a:rPr>
              <a:t>!  </a:t>
            </a:r>
            <a:br>
              <a:rPr lang="en-US" sz="6000" dirty="0" smtClean="0">
                <a:latin typeface="AR BLANCA" panose="02000000000000000000" pitchFamily="2" charset="0"/>
              </a:rPr>
            </a:br>
            <a:r>
              <a:rPr lang="en-US" sz="6000" dirty="0" smtClean="0">
                <a:latin typeface="AR BLANCA" panose="02000000000000000000" pitchFamily="2" charset="0"/>
              </a:rPr>
              <a:t>We appreciate you!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46509" y="1688841"/>
            <a:ext cx="8524707" cy="4577489"/>
          </a:xfrm>
        </p:spPr>
        <p:txBody>
          <a:bodyPr>
            <a:normAutofit/>
          </a:bodyPr>
          <a:lstStyle/>
          <a:p>
            <a:pPr lvl="1" algn="ctr">
              <a:buNone/>
            </a:pPr>
            <a:endParaRPr lang="en-US" sz="2400" dirty="0" smtClean="0">
              <a:latin typeface="Book Antiqua" panose="02040602050305030304" pitchFamily="18" charset="0"/>
            </a:endParaRPr>
          </a:p>
          <a:p>
            <a:pPr lvl="1" algn="ctr">
              <a:buNone/>
            </a:pPr>
            <a:endParaRPr lang="en-US" sz="2400" cap="none" dirty="0" smtClean="0">
              <a:latin typeface="Book Antiqua" panose="02040602050305030304" pitchFamily="18" charset="0"/>
            </a:endParaRPr>
          </a:p>
          <a:p>
            <a:pPr lvl="1" algn="ctr">
              <a:buNone/>
            </a:pPr>
            <a:r>
              <a:rPr lang="en-US" sz="2400" cap="none" dirty="0" smtClean="0">
                <a:latin typeface="Book Antiqua" panose="02040602050305030304" pitchFamily="18" charset="0"/>
              </a:rPr>
              <a:t>Dr</a:t>
            </a:r>
            <a:r>
              <a:rPr lang="en-US" sz="2400" cap="none" dirty="0" smtClean="0">
                <a:latin typeface="Book Antiqua" panose="02040602050305030304" pitchFamily="18" charset="0"/>
              </a:rPr>
              <a:t>. Freddie A. Bowles </a:t>
            </a:r>
          </a:p>
          <a:p>
            <a:pPr lvl="1" algn="ctr">
              <a:buNone/>
            </a:pPr>
            <a:r>
              <a:rPr lang="en-US" sz="2400" cap="none" dirty="0" smtClean="0">
                <a:latin typeface="Book Antiqua" panose="02040602050305030304" pitchFamily="18" charset="0"/>
              </a:rPr>
              <a:t>SEED Program Director</a:t>
            </a:r>
          </a:p>
          <a:p>
            <a:pPr lvl="1" algn="ctr">
              <a:buNone/>
            </a:pPr>
            <a:r>
              <a:rPr lang="en-US" sz="2400" cap="none" dirty="0" smtClean="0">
                <a:latin typeface="Book Antiqua" panose="02040602050305030304" pitchFamily="18" charset="0"/>
                <a:hlinkClick r:id="rId2"/>
              </a:rPr>
              <a:t>fbowles@uark.edu</a:t>
            </a:r>
            <a:endParaRPr lang="en-US" sz="2400" cap="none" dirty="0" smtClean="0">
              <a:latin typeface="Book Antiqua" panose="02040602050305030304" pitchFamily="18" charset="0"/>
            </a:endParaRPr>
          </a:p>
          <a:p>
            <a:pPr lvl="1" algn="ctr">
              <a:buNone/>
            </a:pPr>
            <a:endParaRPr lang="en-US" sz="2400" cap="none" dirty="0" smtClean="0">
              <a:latin typeface="Book Antiqua" panose="02040602050305030304" pitchFamily="18" charset="0"/>
            </a:endParaRPr>
          </a:p>
          <a:p>
            <a:pPr lvl="1" algn="ctr">
              <a:buNone/>
            </a:pPr>
            <a:r>
              <a:rPr lang="en-US" sz="2400" cap="none" dirty="0" smtClean="0">
                <a:latin typeface="Book Antiqua" panose="02040602050305030304" pitchFamily="18" charset="0"/>
              </a:rPr>
              <a:t>Dr. Jamie </a:t>
            </a:r>
            <a:r>
              <a:rPr lang="en-US" sz="2400" cap="none" dirty="0" smtClean="0">
                <a:latin typeface="Book Antiqua" panose="02040602050305030304" pitchFamily="18" charset="0"/>
              </a:rPr>
              <a:t>Collins</a:t>
            </a:r>
          </a:p>
          <a:p>
            <a:pPr lvl="1" algn="ctr">
              <a:buNone/>
            </a:pPr>
            <a:r>
              <a:rPr lang="en-US" sz="2400" cap="none" dirty="0" smtClean="0">
                <a:latin typeface="Book Antiqua" panose="02040602050305030304" pitchFamily="18" charset="0"/>
                <a:hlinkClick r:id="rId3"/>
              </a:rPr>
              <a:t>collins4@uark.edu</a:t>
            </a:r>
            <a:endParaRPr lang="en-US" sz="2400" cap="none" dirty="0" smtClean="0">
              <a:latin typeface="Book Antiqua" panose="02040602050305030304" pitchFamily="18" charset="0"/>
            </a:endParaRPr>
          </a:p>
          <a:p>
            <a:pPr lvl="1" algn="ctr">
              <a:buNone/>
            </a:pPr>
            <a:r>
              <a:rPr lang="en-US" sz="2400" cap="none" dirty="0" smtClean="0">
                <a:latin typeface="Book Antiqua" panose="02040602050305030304" pitchFamily="18" charset="0"/>
              </a:rPr>
              <a:t>Field </a:t>
            </a:r>
            <a:r>
              <a:rPr lang="en-US" sz="2400" cap="none" dirty="0" smtClean="0">
                <a:latin typeface="Book Antiqua" panose="02040602050305030304" pitchFamily="18" charset="0"/>
              </a:rPr>
              <a:t>Experience Coordinator (FEC)</a:t>
            </a:r>
          </a:p>
          <a:p>
            <a:pPr lvl="1" algn="ctr">
              <a:buNone/>
            </a:pPr>
            <a:endParaRPr lang="en-US" sz="3600" cap="none" dirty="0" smtClean="0">
              <a:latin typeface="Book Antiqua" panose="02040602050305030304" pitchFamily="18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 2.0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789019" y="3484803"/>
            <a:ext cx="7316390" cy="2389318"/>
          </a:xfrm>
        </p:spPr>
        <p:txBody>
          <a:bodyPr/>
          <a:lstStyle/>
          <a:p>
            <a:pPr algn="ctr"/>
            <a:r>
              <a:rPr lang="en-US" dirty="0" smtClean="0"/>
              <a:t>The professional Route to Licensure</a:t>
            </a:r>
          </a:p>
          <a:p>
            <a:pPr algn="ctr"/>
            <a:r>
              <a:rPr lang="en-US" sz="1800" cap="none" dirty="0"/>
              <a:t>“There IS room for excellence</a:t>
            </a:r>
            <a:r>
              <a:rPr lang="en-US" sz="1800" cap="none" dirty="0" smtClean="0"/>
              <a:t>!”</a:t>
            </a:r>
          </a:p>
          <a:p>
            <a:pPr algn="ctr"/>
            <a:endParaRPr lang="en-US" sz="1800" cap="none" dirty="0"/>
          </a:p>
          <a:p>
            <a:pPr algn="ctr"/>
            <a:r>
              <a:rPr lang="en-US" sz="1800" cap="none" dirty="0" smtClean="0"/>
              <a:t>		                  </a:t>
            </a:r>
            <a:r>
              <a:rPr lang="en-US" sz="3200" cap="none" dirty="0" smtClean="0">
                <a:solidFill>
                  <a:schemeClr val="bg1"/>
                </a:solidFill>
              </a:rPr>
              <a:t>Fall 2018 Mentor Training</a:t>
            </a:r>
            <a:endParaRPr lang="en-US" sz="3200" cap="none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55" t="29322" r="-96" b="3240"/>
          <a:stretch/>
        </p:blipFill>
        <p:spPr>
          <a:xfrm rot="-420000">
            <a:off x="1044" y="1417087"/>
            <a:ext cx="4737404" cy="2125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1714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2"/>
            <a:ext cx="7797662" cy="793864"/>
          </a:xfrm>
        </p:spPr>
        <p:txBody>
          <a:bodyPr/>
          <a:lstStyle/>
          <a:p>
            <a:pPr algn="ctr"/>
            <a:r>
              <a:rPr lang="en-US" dirty="0" smtClean="0">
                <a:latin typeface="Book Antiqua" panose="02040602050305030304" pitchFamily="18" charset="0"/>
              </a:rPr>
              <a:t>Today’s Information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1690256"/>
            <a:ext cx="7796030" cy="368433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</a:rPr>
              <a:t>MAT Overview</a:t>
            </a:r>
          </a:p>
          <a:p>
            <a:r>
              <a:rPr lang="en-US" sz="3200" dirty="0">
                <a:latin typeface="Calibri" panose="020F0502020204030204" pitchFamily="34" charset="0"/>
              </a:rPr>
              <a:t>Roles and Responsibilities</a:t>
            </a:r>
          </a:p>
          <a:p>
            <a:r>
              <a:rPr lang="en-US" sz="3200" dirty="0">
                <a:latin typeface="Calibri" panose="020F0502020204030204" pitchFamily="34" charset="0"/>
              </a:rPr>
              <a:t>Internship Rotation Cycles</a:t>
            </a:r>
          </a:p>
          <a:p>
            <a:r>
              <a:rPr lang="en-US" sz="3200" dirty="0">
                <a:latin typeface="Calibri" panose="020F0502020204030204" pitchFamily="34" charset="0"/>
              </a:rPr>
              <a:t>Internship Realities</a:t>
            </a:r>
          </a:p>
          <a:p>
            <a:r>
              <a:rPr lang="en-US" sz="3200" dirty="0">
                <a:latin typeface="Calibri" panose="020F0502020204030204" pitchFamily="34" charset="0"/>
              </a:rPr>
              <a:t>Assessment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70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38546"/>
            <a:ext cx="7797662" cy="651164"/>
          </a:xfrm>
        </p:spPr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Admission to Program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38876" y="789710"/>
            <a:ext cx="8452526" cy="48395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cap="none" dirty="0" smtClean="0">
                <a:latin typeface="Calibri" panose="020F0502020204030204" pitchFamily="34" charset="0"/>
              </a:rPr>
              <a:t>Teacher candidates (TCs) must</a:t>
            </a:r>
            <a:endParaRPr lang="en-US" sz="2400" cap="none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2400" cap="none" dirty="0" smtClean="0">
                <a:latin typeface="Calibri" panose="020F0502020204030204" pitchFamily="34" charset="0"/>
              </a:rPr>
              <a:t>Pass Praxis CORE or obtain cut scores on ACT or GRE</a:t>
            </a:r>
          </a:p>
          <a:p>
            <a:pPr lvl="1"/>
            <a:r>
              <a:rPr lang="en-US" sz="2400" cap="none" dirty="0" smtClean="0">
                <a:latin typeface="Calibri" panose="020F0502020204030204" pitchFamily="34" charset="0"/>
              </a:rPr>
              <a:t>Complete two UG courses in CIED.*  </a:t>
            </a:r>
          </a:p>
          <a:p>
            <a:pPr lvl="1"/>
            <a:r>
              <a:rPr lang="en-US" sz="2400" cap="none" dirty="0" smtClean="0">
                <a:latin typeface="Calibri" panose="020F0502020204030204" pitchFamily="34" charset="0"/>
              </a:rPr>
              <a:t>Complete undergraduate degree</a:t>
            </a:r>
          </a:p>
          <a:p>
            <a:pPr lvl="1"/>
            <a:r>
              <a:rPr lang="en-US" sz="2400" cap="none" dirty="0" smtClean="0">
                <a:latin typeface="Calibri" panose="020F0502020204030204" pitchFamily="34" charset="0"/>
              </a:rPr>
              <a:t>Apply for admission to graduate school</a:t>
            </a:r>
          </a:p>
          <a:p>
            <a:pPr lvl="1"/>
            <a:r>
              <a:rPr lang="en-US" sz="2400" cap="none" dirty="0" smtClean="0">
                <a:latin typeface="Calibri" panose="020F0502020204030204" pitchFamily="34" charset="0"/>
              </a:rPr>
              <a:t>Earn 3.0 in last 60 hours of UG coursework</a:t>
            </a:r>
          </a:p>
          <a:p>
            <a:pPr lvl="1"/>
            <a:r>
              <a:rPr lang="en-US" sz="2400" cap="none" dirty="0" smtClean="0">
                <a:latin typeface="Calibri" panose="020F0502020204030204" pitchFamily="34" charset="0"/>
              </a:rPr>
              <a:t>Take the Praxis II Content Area Test</a:t>
            </a:r>
          </a:p>
          <a:p>
            <a:pPr lvl="1"/>
            <a:r>
              <a:rPr lang="en-US" sz="2400" cap="none" dirty="0" smtClean="0">
                <a:latin typeface="Calibri" panose="020F0502020204030204" pitchFamily="34" charset="0"/>
              </a:rPr>
              <a:t>Submit a portfolio with three letters of recommendation</a:t>
            </a:r>
          </a:p>
          <a:p>
            <a:pPr lvl="1"/>
            <a:r>
              <a:rPr lang="en-US" sz="2400" cap="none" dirty="0" smtClean="0">
                <a:latin typeface="Calibri" panose="020F0502020204030204" pitchFamily="34" charset="0"/>
              </a:rPr>
              <a:t>Interview with faculty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87" y="330740"/>
            <a:ext cx="8913813" cy="914400"/>
          </a:xfrm>
        </p:spPr>
        <p:txBody>
          <a:bodyPr/>
          <a:lstStyle/>
          <a:p>
            <a:r>
              <a:rPr lang="en-US" sz="3600" dirty="0" smtClean="0">
                <a:latin typeface="Book Antiqua" panose="02040602050305030304" pitchFamily="18" charset="0"/>
              </a:rPr>
              <a:t>Course Schedule for Program</a:t>
            </a:r>
            <a:endParaRPr lang="en-US" sz="36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439694"/>
            <a:ext cx="8267700" cy="4826635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80803"/>
              </p:ext>
            </p:extLst>
          </p:nvPr>
        </p:nvGraphicFramePr>
        <p:xfrm>
          <a:off x="1" y="1072342"/>
          <a:ext cx="8844741" cy="509055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482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482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482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40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SUMMER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FALL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SPRING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04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Learning Theory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Disciplinary &amp; Interdisciplinary Literacies in Education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Capstone Research Seminar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4062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Curriculum Theory &amp; Development for Teachers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Assessment, Evaluation, and Practitioner Research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Methods II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4062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Social Justice &amp; Multiculturalism in Education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Second Language Assessment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Internship Experience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02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Methods 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4062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Intercession: Classroom Management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Field Experience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66656"/>
            <a:ext cx="8913813" cy="914400"/>
          </a:xfrm>
        </p:spPr>
        <p:txBody>
          <a:bodyPr/>
          <a:lstStyle/>
          <a:p>
            <a:pPr algn="ctr"/>
            <a:r>
              <a:rPr lang="en-US" dirty="0" smtClean="0">
                <a:latin typeface="Book Antiqua" panose="02040602050305030304" pitchFamily="18" charset="0"/>
              </a:rPr>
              <a:t>Faculty’s Role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08562" y="1799618"/>
            <a:ext cx="8316338" cy="4466712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endParaRPr lang="en-US" sz="2600" dirty="0" smtClean="0">
              <a:latin typeface="Calibri" panose="020F0502020204030204" pitchFamily="34" charset="0"/>
            </a:endParaRPr>
          </a:p>
          <a:p>
            <a:endParaRPr lang="en-US" sz="2600" dirty="0">
              <a:latin typeface="Calibri" panose="020F0502020204030204" pitchFamily="34" charset="0"/>
            </a:endParaRPr>
          </a:p>
          <a:p>
            <a:r>
              <a:rPr lang="en-US" sz="2600" cap="none" dirty="0" smtClean="0">
                <a:latin typeface="Calibri" panose="020F0502020204030204" pitchFamily="34" charset="0"/>
              </a:rPr>
              <a:t>Teach coursework</a:t>
            </a:r>
          </a:p>
          <a:p>
            <a:r>
              <a:rPr lang="en-US" sz="2600" cap="none" dirty="0" smtClean="0">
                <a:latin typeface="Calibri" panose="020F0502020204030204" pitchFamily="34" charset="0"/>
              </a:rPr>
              <a:t>Direct research projects</a:t>
            </a:r>
          </a:p>
          <a:p>
            <a:r>
              <a:rPr lang="en-US" sz="2600" cap="none" dirty="0" smtClean="0">
                <a:latin typeface="Calibri" panose="020F0502020204030204" pitchFamily="34" charset="0"/>
              </a:rPr>
              <a:t>Advise</a:t>
            </a:r>
          </a:p>
          <a:p>
            <a:r>
              <a:rPr lang="en-US" sz="2600" cap="none" dirty="0" smtClean="0">
                <a:latin typeface="Calibri" panose="020F0502020204030204" pitchFamily="34" charset="0"/>
              </a:rPr>
              <a:t>Guide interns through job application process</a:t>
            </a:r>
          </a:p>
          <a:p>
            <a:r>
              <a:rPr lang="en-US" sz="2600" cap="none" dirty="0" smtClean="0">
                <a:latin typeface="Calibri" panose="020F0502020204030204" pitchFamily="34" charset="0"/>
              </a:rPr>
              <a:t>Provide resources for professional development</a:t>
            </a:r>
          </a:p>
          <a:p>
            <a:r>
              <a:rPr lang="en-US" sz="2600" cap="none" dirty="0" smtClean="0">
                <a:latin typeface="Calibri" panose="020F0502020204030204" pitchFamily="34" charset="0"/>
              </a:rPr>
              <a:t>Collaborate with mentor and field experience coordinator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289"/>
            <a:ext cx="8913813" cy="914400"/>
          </a:xfrm>
        </p:spPr>
        <p:txBody>
          <a:bodyPr/>
          <a:lstStyle/>
          <a:p>
            <a:r>
              <a:rPr lang="en-US" sz="3200" dirty="0" smtClean="0">
                <a:latin typeface="Book Antiqua" panose="02040602050305030304" pitchFamily="18" charset="0"/>
              </a:rPr>
              <a:t>Field Experience Coordinator’s Role</a:t>
            </a:r>
            <a:endParaRPr lang="en-US" sz="32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9106" y="1138844"/>
            <a:ext cx="8335794" cy="512748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400" cap="none" dirty="0" smtClean="0">
                <a:latin typeface="Calibri" panose="020F0502020204030204" pitchFamily="34" charset="0"/>
              </a:rPr>
              <a:t>Serve as liaison between mentor, TCs, departments, and university faculty</a:t>
            </a:r>
          </a:p>
          <a:p>
            <a:r>
              <a:rPr lang="en-US" sz="2400" cap="none" dirty="0" smtClean="0">
                <a:latin typeface="Calibri" panose="020F0502020204030204" pitchFamily="34" charset="0"/>
              </a:rPr>
              <a:t>Provide constructive feedback and support to TCs through scheduled cohort meetings at each partner school</a:t>
            </a:r>
          </a:p>
          <a:p>
            <a:r>
              <a:rPr lang="en-US" sz="2400" cap="none" dirty="0" smtClean="0">
                <a:latin typeface="Calibri" panose="020F0502020204030204" pitchFamily="34" charset="0"/>
              </a:rPr>
              <a:t>Observe teacher candidates as needed: one scheduled  formal observation</a:t>
            </a:r>
          </a:p>
          <a:p>
            <a:r>
              <a:rPr lang="en-US" sz="2400" cap="none" dirty="0" smtClean="0">
                <a:latin typeface="Calibri" panose="020F0502020204030204" pitchFamily="34" charset="0"/>
              </a:rPr>
              <a:t>Assess students on reflective quality of internship</a:t>
            </a:r>
            <a:endParaRPr lang="en-US" sz="2600" cap="none" dirty="0" smtClean="0">
              <a:latin typeface="Calibri" panose="020F0502020204030204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3813" cy="914400"/>
          </a:xfrm>
        </p:spPr>
        <p:txBody>
          <a:bodyPr/>
          <a:lstStyle/>
          <a:p>
            <a:pPr algn="ctr"/>
            <a:r>
              <a:rPr lang="en-US" dirty="0" smtClean="0">
                <a:latin typeface="Book Antiqua" panose="02040602050305030304" pitchFamily="18" charset="0"/>
              </a:rPr>
              <a:t>Mentor’s Role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2628" y="748146"/>
            <a:ext cx="8491436" cy="565265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1800" cap="none" dirty="0" smtClean="0">
                <a:latin typeface="Calibri" panose="020F0502020204030204" pitchFamily="34" charset="0"/>
              </a:rPr>
              <a:t>To facilitate intern’s growth as a professional by providing guidance </a:t>
            </a:r>
          </a:p>
          <a:p>
            <a:pPr lvl="1"/>
            <a:r>
              <a:rPr lang="en-US" cap="none" dirty="0" smtClean="0">
                <a:latin typeface="Calibri" panose="020F0502020204030204" pitchFamily="34" charset="0"/>
              </a:rPr>
              <a:t>In teacher-student  interaction</a:t>
            </a:r>
          </a:p>
          <a:p>
            <a:pPr lvl="1"/>
            <a:r>
              <a:rPr lang="en-US" cap="none" dirty="0" smtClean="0">
                <a:latin typeface="Calibri" panose="020F0502020204030204" pitchFamily="34" charset="0"/>
              </a:rPr>
              <a:t>In teacher-teacher interaction</a:t>
            </a:r>
          </a:p>
          <a:p>
            <a:pPr lvl="1"/>
            <a:r>
              <a:rPr lang="en-US" cap="none" dirty="0" smtClean="0">
                <a:latin typeface="Calibri" panose="020F0502020204030204" pitchFamily="34" charset="0"/>
              </a:rPr>
              <a:t>In teacher-staff/administration interaction</a:t>
            </a:r>
          </a:p>
          <a:p>
            <a:pPr lvl="1"/>
            <a:r>
              <a:rPr lang="en-US" cap="none" dirty="0" smtClean="0">
                <a:latin typeface="Calibri" panose="020F0502020204030204" pitchFamily="34" charset="0"/>
              </a:rPr>
              <a:t>In teacher-parent interaction</a:t>
            </a:r>
          </a:p>
          <a:p>
            <a:pPr lvl="1"/>
            <a:r>
              <a:rPr lang="en-US" cap="none" dirty="0" smtClean="0">
                <a:latin typeface="Calibri" panose="020F0502020204030204" pitchFamily="34" charset="0"/>
              </a:rPr>
              <a:t>In teacher-community interaction</a:t>
            </a:r>
          </a:p>
          <a:p>
            <a:pPr lvl="1"/>
            <a:r>
              <a:rPr lang="en-US" cap="none" dirty="0" smtClean="0">
                <a:latin typeface="Calibri" panose="020F0502020204030204" pitchFamily="34" charset="0"/>
              </a:rPr>
              <a:t>In classroom management</a:t>
            </a:r>
          </a:p>
          <a:p>
            <a:pPr lvl="1"/>
            <a:r>
              <a:rPr lang="en-US" cap="none" dirty="0" smtClean="0">
                <a:latin typeface="Calibri" panose="020F0502020204030204" pitchFamily="34" charset="0"/>
              </a:rPr>
              <a:t>In lesson planning</a:t>
            </a:r>
          </a:p>
          <a:p>
            <a:pPr lvl="1"/>
            <a:r>
              <a:rPr lang="en-US" cap="none" dirty="0" smtClean="0">
                <a:latin typeface="Calibri" panose="020F0502020204030204" pitchFamily="34" charset="0"/>
              </a:rPr>
              <a:t>In instructional design and delivery</a:t>
            </a:r>
          </a:p>
          <a:p>
            <a:pPr lvl="1"/>
            <a:r>
              <a:rPr lang="en-US" cap="none" dirty="0" smtClean="0">
                <a:latin typeface="Calibri" panose="020F0502020204030204" pitchFamily="34" charset="0"/>
              </a:rPr>
              <a:t>In assessment</a:t>
            </a:r>
          </a:p>
          <a:p>
            <a:pPr lvl="1"/>
            <a:r>
              <a:rPr lang="en-US" cap="none" dirty="0" smtClean="0">
                <a:latin typeface="Calibri" panose="020F0502020204030204" pitchFamily="34" charset="0"/>
              </a:rPr>
              <a:t>In integration of technology</a:t>
            </a:r>
          </a:p>
          <a:p>
            <a:pPr lvl="1"/>
            <a:r>
              <a:rPr lang="en-US" cap="none" dirty="0" smtClean="0">
                <a:latin typeface="Calibri" panose="020F0502020204030204" pitchFamily="34" charset="0"/>
              </a:rPr>
              <a:t>In time management</a:t>
            </a:r>
          </a:p>
          <a:p>
            <a:pPr lvl="1"/>
            <a:r>
              <a:rPr lang="en-US" cap="none" dirty="0" smtClean="0">
                <a:solidFill>
                  <a:schemeClr val="bg1"/>
                </a:solidFill>
                <a:latin typeface="Calibri" panose="020F0502020204030204" pitchFamily="34" charset="0"/>
              </a:rPr>
              <a:t>In becoming a professional educator</a:t>
            </a:r>
          </a:p>
          <a:p>
            <a:r>
              <a:rPr lang="en-US" sz="1800" cap="none" dirty="0" smtClean="0">
                <a:solidFill>
                  <a:schemeClr val="bg1"/>
                </a:solidFill>
                <a:latin typeface="Calibri" panose="020F0502020204030204" pitchFamily="34" charset="0"/>
              </a:rPr>
              <a:t>To maintain communication with  UA faculty, school liaison, and FEC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20783"/>
            <a:ext cx="7797662" cy="1151965"/>
          </a:xfrm>
        </p:spPr>
        <p:txBody>
          <a:bodyPr/>
          <a:lstStyle/>
          <a:p>
            <a:pPr algn="ctr"/>
            <a:r>
              <a:rPr lang="en-US" sz="3600" dirty="0">
                <a:latin typeface="Book Antiqua" panose="02040602050305030304" pitchFamily="18" charset="0"/>
              </a:rPr>
              <a:t>Definitions of Mentoring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1064029"/>
            <a:ext cx="7796030" cy="5370021"/>
          </a:xfrm>
        </p:spPr>
        <p:txBody>
          <a:bodyPr anchor="t">
            <a:normAutofit lnSpcReduction="10000"/>
          </a:bodyPr>
          <a:lstStyle/>
          <a:p>
            <a:r>
              <a:rPr lang="en-US" dirty="0"/>
              <a:t> </a:t>
            </a:r>
            <a:r>
              <a:rPr lang="en-US" sz="3000" cap="none" dirty="0" smtClean="0">
                <a:latin typeface="Calibri" panose="020F0502020204030204" pitchFamily="34" charset="0"/>
              </a:rPr>
              <a:t>A process supportive of the transformation or development of the mentee and of their acceptance into a professional community.</a:t>
            </a:r>
          </a:p>
          <a:p>
            <a:r>
              <a:rPr lang="en-US" sz="3000" cap="none" dirty="0" smtClean="0">
                <a:latin typeface="Calibri" panose="020F0502020204030204" pitchFamily="34" charset="0"/>
              </a:rPr>
              <a:t>A one-on-one process that is workplace-based with contingent and personally appropriate support for the person during their professional acclimatization, learning, growth, and development.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 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*Bailey in Burns and Richards, 2009</a:t>
            </a:r>
          </a:p>
        </p:txBody>
      </p:sp>
    </p:spTree>
    <p:extLst>
      <p:ext uri="{BB962C8B-B14F-4D97-AF65-F5344CB8AC3E}">
        <p14:creationId xmlns:p14="http://schemas.microsoft.com/office/powerpoint/2010/main" val="89632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in Event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in Event" id="{AC372BB4-D83D-411E-B849-B641926BA760}" vid="{F1EFBDE3-1A95-4E3D-81AD-1F53D65BEA01}"/>
    </a:ext>
  </a:extLst>
</a:theme>
</file>

<file path=ppt/theme/theme2.xml><?xml version="1.0" encoding="utf-8"?>
<a:theme xmlns:a="http://schemas.openxmlformats.org/drawingml/2006/main" name="1_Main Event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in Event" id="{AC372BB4-D83D-411E-B849-B641926BA760}" vid="{F1EFBDE3-1A95-4E3D-81AD-1F53D65BEA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TM04033927[[fn=Main Event]]</Template>
  <TotalTime>860</TotalTime>
  <Words>573</Words>
  <Application>Microsoft Office PowerPoint</Application>
  <PresentationFormat>On-screen Show (4:3)</PresentationFormat>
  <Paragraphs>160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Main Event</vt:lpstr>
      <vt:lpstr>1_Main Event</vt:lpstr>
      <vt:lpstr>PowerPoint Presentation</vt:lpstr>
      <vt:lpstr>MAT 2.0</vt:lpstr>
      <vt:lpstr>Today’s Information</vt:lpstr>
      <vt:lpstr>Admission to Program</vt:lpstr>
      <vt:lpstr>Course Schedule for Program</vt:lpstr>
      <vt:lpstr>Faculty’s Role</vt:lpstr>
      <vt:lpstr>Field Experience Coordinator’s Role</vt:lpstr>
      <vt:lpstr>Mentor’s Role</vt:lpstr>
      <vt:lpstr>Definitions of Mentoring </vt:lpstr>
      <vt:lpstr>What Mentors Are </vt:lpstr>
      <vt:lpstr>What Mentors Are Not </vt:lpstr>
      <vt:lpstr>What Mentors Do</vt:lpstr>
      <vt:lpstr>Intern Reality Rotation One  </vt:lpstr>
      <vt:lpstr>How does this look?</vt:lpstr>
      <vt:lpstr>How does this look?</vt:lpstr>
      <vt:lpstr>Evaluation</vt:lpstr>
      <vt:lpstr>Evaluation Forms</vt:lpstr>
      <vt:lpstr>Questions?</vt:lpstr>
      <vt:lpstr> Thanks!   We appreciate you! </vt:lpstr>
    </vt:vector>
  </TitlesOfParts>
  <Company>University of Arkansas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SEED MAT Mentor Training</dc:title>
  <dc:creator>Jason Endacott</dc:creator>
  <cp:lastModifiedBy>Freddie Bowles</cp:lastModifiedBy>
  <cp:revision>49</cp:revision>
  <dcterms:created xsi:type="dcterms:W3CDTF">2013-07-29T19:58:28Z</dcterms:created>
  <dcterms:modified xsi:type="dcterms:W3CDTF">2018-08-01T02:29:33Z</dcterms:modified>
</cp:coreProperties>
</file>